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48" r:id="rId1"/>
  </p:sldMasterIdLst>
  <p:sldIdLst>
    <p:sldId id="256" r:id="rId2"/>
    <p:sldId id="257" r:id="rId3"/>
    <p:sldId id="258" r:id="rId4"/>
    <p:sldId id="261" r:id="rId5"/>
    <p:sldId id="341" r:id="rId6"/>
    <p:sldId id="271" r:id="rId7"/>
    <p:sldId id="262" r:id="rId8"/>
    <p:sldId id="260" r:id="rId9"/>
    <p:sldId id="263" r:id="rId10"/>
    <p:sldId id="264" r:id="rId11"/>
    <p:sldId id="265" r:id="rId12"/>
    <p:sldId id="274" r:id="rId13"/>
    <p:sldId id="266" r:id="rId14"/>
    <p:sldId id="302" r:id="rId15"/>
    <p:sldId id="303" r:id="rId16"/>
    <p:sldId id="340" r:id="rId17"/>
    <p:sldId id="343" r:id="rId18"/>
    <p:sldId id="338" r:id="rId19"/>
    <p:sldId id="278" r:id="rId20"/>
    <p:sldId id="344" r:id="rId21"/>
    <p:sldId id="306" r:id="rId22"/>
    <p:sldId id="279" r:id="rId23"/>
    <p:sldId id="307" r:id="rId24"/>
    <p:sldId id="345" r:id="rId25"/>
    <p:sldId id="282" r:id="rId26"/>
    <p:sldId id="327" r:id="rId27"/>
    <p:sldId id="283" r:id="rId28"/>
    <p:sldId id="286" r:id="rId29"/>
    <p:sldId id="351" r:id="rId30"/>
    <p:sldId id="349" r:id="rId31"/>
    <p:sldId id="288" r:id="rId32"/>
    <p:sldId id="291" r:id="rId33"/>
    <p:sldId id="335" r:id="rId34"/>
    <p:sldId id="346" r:id="rId35"/>
    <p:sldId id="333" r:id="rId36"/>
    <p:sldId id="352" r:id="rId37"/>
    <p:sldId id="353" r:id="rId38"/>
    <p:sldId id="295" r:id="rId39"/>
    <p:sldId id="336" r:id="rId40"/>
    <p:sldId id="297" r:id="rId41"/>
    <p:sldId id="323" r:id="rId42"/>
    <p:sldId id="337" r:id="rId43"/>
    <p:sldId id="298" r:id="rId44"/>
    <p:sldId id="309" r:id="rId45"/>
    <p:sldId id="311" r:id="rId46"/>
    <p:sldId id="299" r:id="rId47"/>
    <p:sldId id="300"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6" d="100"/>
          <a:sy n="106" d="100"/>
        </p:scale>
        <p:origin x="-924" y="132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25000" lnSpcReduction="20000"/>
          </a:bodyPr>
          <a:lstStyle/>
          <a:p>
            <a:pPr marL="0" marR="0" indent="0" algn="just">
              <a:lnSpc>
                <a:spcPct val="150000"/>
              </a:lnSpc>
              <a:spcBef>
                <a:spcPts val="600"/>
              </a:spcBef>
              <a:spcAft>
                <a:spcPts val="600"/>
              </a:spcAft>
              <a:buNone/>
              <a:tabLst>
                <a:tab pos="4343400" algn="l"/>
              </a:tabLst>
            </a:pPr>
            <a:endParaRPr lang="en-US" sz="2000" b="1" dirty="0">
              <a:latin typeface="Times New Roman" pitchFamily="18" charset="0"/>
              <a:ea typeface="Calibri"/>
              <a:cs typeface="Times New Roman" pitchFamily="18" charset="0"/>
            </a:endParaRPr>
          </a:p>
          <a:p>
            <a:pPr marL="0" marR="0" indent="0" algn="just">
              <a:lnSpc>
                <a:spcPct val="150000"/>
              </a:lnSpc>
              <a:spcBef>
                <a:spcPts val="600"/>
              </a:spcBef>
              <a:spcAft>
                <a:spcPts val="600"/>
              </a:spcAft>
              <a:buNone/>
              <a:tabLst>
                <a:tab pos="4343400" algn="l"/>
              </a:tabLst>
            </a:pPr>
            <a:r>
              <a:rPr lang="en-US" sz="2000" b="1" dirty="0">
                <a:solidFill>
                  <a:srgbClr val="0070C0"/>
                </a:solidFill>
                <a:latin typeface="Times New Roman" pitchFamily="18" charset="0"/>
                <a:ea typeface="Calibri"/>
                <a:cs typeface="Times New Roman" pitchFamily="18" charset="0"/>
              </a:rPr>
              <a:t>                                 </a:t>
            </a:r>
            <a:endParaRPr lang="en-US" sz="2000" b="1" dirty="0" smtClean="0">
              <a:solidFill>
                <a:srgbClr val="0070C0"/>
              </a:solidFill>
              <a:latin typeface="Times New Roman" pitchFamily="18" charset="0"/>
              <a:ea typeface="Calibri"/>
              <a:cs typeface="Times New Roman" pitchFamily="18" charset="0"/>
            </a:endParaRPr>
          </a:p>
          <a:p>
            <a:pPr marL="0" marR="0" indent="0" algn="just">
              <a:lnSpc>
                <a:spcPct val="150000"/>
              </a:lnSpc>
              <a:spcBef>
                <a:spcPts val="600"/>
              </a:spcBef>
              <a:spcAft>
                <a:spcPts val="600"/>
              </a:spcAft>
              <a:buNone/>
              <a:tabLst>
                <a:tab pos="4343400" algn="l"/>
              </a:tabLst>
            </a:pPr>
            <a:r>
              <a:rPr lang="en-US" sz="3800" b="1" dirty="0" smtClean="0">
                <a:solidFill>
                  <a:srgbClr val="0070C0"/>
                </a:solidFill>
                <a:latin typeface="Times New Roman" pitchFamily="18" charset="0"/>
                <a:ea typeface="Calibri"/>
                <a:cs typeface="Times New Roman" pitchFamily="18" charset="0"/>
              </a:rPr>
              <a:t>                                     </a:t>
            </a:r>
          </a:p>
          <a:p>
            <a:pPr marL="0" marR="0" indent="0" algn="just">
              <a:lnSpc>
                <a:spcPct val="150000"/>
              </a:lnSpc>
              <a:spcBef>
                <a:spcPts val="600"/>
              </a:spcBef>
              <a:spcAft>
                <a:spcPts val="600"/>
              </a:spcAft>
              <a:buNone/>
              <a:tabLst>
                <a:tab pos="4343400" algn="l"/>
              </a:tabLst>
            </a:pPr>
            <a:endParaRPr lang="en-US" sz="3800" b="1" dirty="0">
              <a:solidFill>
                <a:srgbClr val="0070C0"/>
              </a:solidFill>
              <a:latin typeface="Times New Roman" pitchFamily="18" charset="0"/>
              <a:ea typeface="Calibri"/>
              <a:cs typeface="Times New Roman" pitchFamily="18" charset="0"/>
            </a:endParaRPr>
          </a:p>
          <a:p>
            <a:pPr marL="0" marR="0" indent="0" algn="ctr">
              <a:lnSpc>
                <a:spcPct val="150000"/>
              </a:lnSpc>
              <a:spcBef>
                <a:spcPts val="600"/>
              </a:spcBef>
              <a:spcAft>
                <a:spcPts val="600"/>
              </a:spcAft>
              <a:buNone/>
              <a:tabLst>
                <a:tab pos="4343400" algn="l"/>
              </a:tabLst>
            </a:pPr>
            <a:r>
              <a:rPr lang="en-US" sz="7400" b="1" dirty="0" smtClean="0">
                <a:latin typeface="Times New Roman" pitchFamily="18" charset="0"/>
                <a:ea typeface="Calibri"/>
                <a:cs typeface="Times New Roman" pitchFamily="18" charset="0"/>
              </a:rPr>
              <a:t>COLLEGE </a:t>
            </a:r>
            <a:r>
              <a:rPr lang="en-US" sz="7400" b="1" dirty="0">
                <a:latin typeface="Times New Roman" pitchFamily="18" charset="0"/>
                <a:ea typeface="Calibri"/>
                <a:cs typeface="Times New Roman" pitchFamily="18" charset="0"/>
              </a:rPr>
              <a:t>OF AGRICULTURAL </a:t>
            </a:r>
            <a:r>
              <a:rPr lang="en-US" sz="7400" b="1" dirty="0" smtClean="0">
                <a:latin typeface="Times New Roman" pitchFamily="18" charset="0"/>
                <a:ea typeface="Calibri"/>
                <a:cs typeface="Times New Roman" pitchFamily="18" charset="0"/>
              </a:rPr>
              <a:t>SCIENCES </a:t>
            </a:r>
            <a:endParaRPr lang="en-US" sz="7400" b="1" dirty="0">
              <a:latin typeface="Times New Roman" pitchFamily="18" charset="0"/>
              <a:ea typeface="Calibri"/>
              <a:cs typeface="Times New Roman" pitchFamily="18" charset="0"/>
            </a:endParaRPr>
          </a:p>
          <a:p>
            <a:pPr marL="0" marR="0" indent="0" algn="just">
              <a:lnSpc>
                <a:spcPct val="150000"/>
              </a:lnSpc>
              <a:spcBef>
                <a:spcPts val="600"/>
              </a:spcBef>
              <a:spcAft>
                <a:spcPts val="600"/>
              </a:spcAft>
              <a:buNone/>
              <a:tabLst>
                <a:tab pos="4343400" algn="l"/>
              </a:tabLst>
            </a:pPr>
            <a:r>
              <a:rPr lang="en-US" sz="7400" b="1" dirty="0">
                <a:latin typeface="Times New Roman" pitchFamily="18" charset="0"/>
                <a:ea typeface="Calibri"/>
                <a:cs typeface="Times New Roman" pitchFamily="18" charset="0"/>
              </a:rPr>
              <a:t>                                        DEPARTMENT OF ANIMAL SCIENCE</a:t>
            </a:r>
          </a:p>
          <a:p>
            <a:pPr marL="0" indent="0" algn="ctr">
              <a:buNone/>
            </a:pPr>
            <a:r>
              <a:rPr lang="en-US" sz="8000" b="1" dirty="0">
                <a:solidFill>
                  <a:srgbClr val="00B050"/>
                </a:solidFill>
                <a:latin typeface="Times New Roman" pitchFamily="18" charset="0"/>
                <a:cs typeface="Times New Roman" pitchFamily="18" charset="0"/>
              </a:rPr>
              <a:t>ASSESSMENT </a:t>
            </a:r>
            <a:r>
              <a:rPr lang="en-US" sz="8000" b="1" dirty="0" smtClean="0">
                <a:solidFill>
                  <a:srgbClr val="00B050"/>
                </a:solidFill>
                <a:latin typeface="Times New Roman" pitchFamily="18" charset="0"/>
                <a:cs typeface="Times New Roman" pitchFamily="18" charset="0"/>
              </a:rPr>
              <a:t> OF  </a:t>
            </a:r>
            <a:r>
              <a:rPr lang="en-US" sz="8000" b="1" dirty="0">
                <a:solidFill>
                  <a:srgbClr val="00B050"/>
                </a:solidFill>
                <a:latin typeface="Times New Roman" pitchFamily="18" charset="0"/>
                <a:cs typeface="Times New Roman" pitchFamily="18" charset="0"/>
              </a:rPr>
              <a:t>DAIRY CATTLE MANAGEMENT </a:t>
            </a:r>
            <a:r>
              <a:rPr lang="en-US" sz="8000" b="1" dirty="0" smtClean="0">
                <a:solidFill>
                  <a:srgbClr val="00B050"/>
                </a:solidFill>
                <a:latin typeface="Times New Roman" pitchFamily="18" charset="0"/>
                <a:cs typeface="Times New Roman" pitchFamily="18" charset="0"/>
              </a:rPr>
              <a:t> PRACTICES</a:t>
            </a:r>
            <a:r>
              <a:rPr lang="en-US" sz="8000" b="1" dirty="0">
                <a:solidFill>
                  <a:srgbClr val="00B050"/>
                </a:solidFill>
                <a:latin typeface="Times New Roman" pitchFamily="18" charset="0"/>
                <a:cs typeface="Times New Roman" pitchFamily="18" charset="0"/>
              </a:rPr>
              <a:t>, AND </a:t>
            </a:r>
            <a:endParaRPr lang="en-US" sz="8000" b="1" dirty="0" smtClean="0">
              <a:solidFill>
                <a:srgbClr val="00B050"/>
              </a:solidFill>
              <a:latin typeface="Times New Roman" pitchFamily="18" charset="0"/>
              <a:cs typeface="Times New Roman" pitchFamily="18" charset="0"/>
            </a:endParaRPr>
          </a:p>
          <a:p>
            <a:pPr marL="0" indent="0" algn="ctr">
              <a:buNone/>
            </a:pPr>
            <a:r>
              <a:rPr lang="en-US" sz="8000" b="1" dirty="0" smtClean="0">
                <a:solidFill>
                  <a:srgbClr val="00B050"/>
                </a:solidFill>
                <a:latin typeface="Times New Roman" pitchFamily="18" charset="0"/>
                <a:cs typeface="Times New Roman" pitchFamily="18" charset="0"/>
              </a:rPr>
              <a:t>THE </a:t>
            </a:r>
            <a:r>
              <a:rPr lang="en-US" sz="8000" b="1" dirty="0">
                <a:solidFill>
                  <a:srgbClr val="00B050"/>
                </a:solidFill>
                <a:latin typeface="Times New Roman" pitchFamily="18" charset="0"/>
                <a:cs typeface="Times New Roman" pitchFamily="18" charset="0"/>
              </a:rPr>
              <a:t>HANDLING, PROCESSING, AND </a:t>
            </a:r>
            <a:endParaRPr lang="en-US" sz="8000" b="1" dirty="0" smtClean="0">
              <a:solidFill>
                <a:srgbClr val="00B050"/>
              </a:solidFill>
              <a:latin typeface="Times New Roman" pitchFamily="18" charset="0"/>
              <a:cs typeface="Times New Roman" pitchFamily="18" charset="0"/>
            </a:endParaRPr>
          </a:p>
          <a:p>
            <a:pPr marL="0" indent="0" algn="ctr">
              <a:buNone/>
            </a:pPr>
            <a:r>
              <a:rPr lang="en-US" sz="8000" b="1" dirty="0" smtClean="0">
                <a:solidFill>
                  <a:srgbClr val="00B050"/>
                </a:solidFill>
                <a:latin typeface="Times New Roman" pitchFamily="18" charset="0"/>
                <a:cs typeface="Times New Roman" pitchFamily="18" charset="0"/>
              </a:rPr>
              <a:t>MARKETING </a:t>
            </a:r>
            <a:r>
              <a:rPr lang="en-US" sz="8000" b="1" dirty="0">
                <a:solidFill>
                  <a:srgbClr val="00B050"/>
                </a:solidFill>
                <a:latin typeface="Times New Roman" pitchFamily="18" charset="0"/>
                <a:cs typeface="Times New Roman" pitchFamily="18" charset="0"/>
              </a:rPr>
              <a:t>OF DAIRY PRODUCTS </a:t>
            </a:r>
            <a:r>
              <a:rPr lang="en-US" sz="8000" b="1" dirty="0" smtClean="0">
                <a:solidFill>
                  <a:srgbClr val="00B050"/>
                </a:solidFill>
                <a:latin typeface="Times New Roman" pitchFamily="18" charset="0"/>
                <a:cs typeface="Times New Roman" pitchFamily="18" charset="0"/>
              </a:rPr>
              <a:t> IN </a:t>
            </a:r>
            <a:r>
              <a:rPr lang="en-US" sz="8000" b="1" dirty="0">
                <a:solidFill>
                  <a:srgbClr val="00B050"/>
                </a:solidFill>
                <a:latin typeface="Times New Roman" pitchFamily="18" charset="0"/>
                <a:cs typeface="Times New Roman" pitchFamily="18" charset="0"/>
              </a:rPr>
              <a:t>GERESE WOREDA, GAMO </a:t>
            </a:r>
            <a:r>
              <a:rPr lang="en-US" sz="8000" b="1" dirty="0" smtClean="0">
                <a:solidFill>
                  <a:srgbClr val="00B050"/>
                </a:solidFill>
                <a:latin typeface="Times New Roman" pitchFamily="18" charset="0"/>
                <a:cs typeface="Times New Roman" pitchFamily="18" charset="0"/>
              </a:rPr>
              <a:t>ETHIOPIA</a:t>
            </a:r>
            <a:r>
              <a:rPr lang="en-US" sz="8000" b="1" dirty="0" smtClean="0">
                <a:solidFill>
                  <a:srgbClr val="00B050"/>
                </a:solidFill>
                <a:latin typeface="Times New Roman" pitchFamily="18" charset="0"/>
                <a:ea typeface="Times New Roman"/>
                <a:cs typeface="Times New Roman" pitchFamily="18" charset="0"/>
              </a:rPr>
              <a:t> </a:t>
            </a:r>
            <a:r>
              <a:rPr lang="en-US" sz="7400" b="1" dirty="0" smtClean="0">
                <a:latin typeface="Times New Roman" pitchFamily="18" charset="0"/>
                <a:ea typeface="Times New Roman"/>
                <a:cs typeface="Times New Roman" pitchFamily="18" charset="0"/>
              </a:rPr>
              <a:t>                                                       </a:t>
            </a:r>
          </a:p>
          <a:p>
            <a:pPr marL="0" marR="0" indent="0" algn="ctr">
              <a:lnSpc>
                <a:spcPct val="150000"/>
              </a:lnSpc>
              <a:spcBef>
                <a:spcPts val="600"/>
              </a:spcBef>
              <a:spcAft>
                <a:spcPts val="600"/>
              </a:spcAft>
              <a:buNone/>
              <a:tabLst>
                <a:tab pos="4343400" algn="l"/>
              </a:tabLst>
            </a:pPr>
            <a:r>
              <a:rPr lang="en-US" sz="7400" b="1" dirty="0" smtClean="0">
                <a:latin typeface="Times New Roman" pitchFamily="18" charset="0"/>
                <a:ea typeface="Times New Roman"/>
                <a:cs typeface="Times New Roman" pitchFamily="18" charset="0"/>
              </a:rPr>
              <a:t>                                   MSc.  THESIS </a:t>
            </a:r>
            <a:r>
              <a:rPr lang="en-US" sz="7400" b="1" dirty="0" smtClean="0">
                <a:solidFill>
                  <a:srgbClr val="7030A0"/>
                </a:solidFill>
                <a:latin typeface="Times New Roman" pitchFamily="18" charset="0"/>
                <a:ea typeface="Times New Roman"/>
                <a:cs typeface="Times New Roman" pitchFamily="18" charset="0"/>
              </a:rPr>
              <a:t>               </a:t>
            </a:r>
            <a:r>
              <a:rPr lang="en-US" sz="7400" b="1" dirty="0" smtClean="0">
                <a:latin typeface="Times New Roman" pitchFamily="18" charset="0"/>
                <a:cs typeface="Times New Roman" pitchFamily="18" charset="0"/>
              </a:rPr>
              <a:t> </a:t>
            </a:r>
            <a:endParaRPr lang="en-US" sz="7400" dirty="0">
              <a:latin typeface="Times New Roman" pitchFamily="18" charset="0"/>
              <a:cs typeface="Times New Roman" pitchFamily="18" charset="0"/>
            </a:endParaRPr>
          </a:p>
          <a:p>
            <a:pPr marL="0" marR="0" indent="0" algn="ctr">
              <a:lnSpc>
                <a:spcPct val="150000"/>
              </a:lnSpc>
              <a:spcBef>
                <a:spcPts val="600"/>
              </a:spcBef>
              <a:spcAft>
                <a:spcPts val="600"/>
              </a:spcAft>
              <a:buNone/>
              <a:tabLst>
                <a:tab pos="4343400" algn="l"/>
              </a:tabLst>
            </a:pPr>
            <a:r>
              <a:rPr lang="en-US" sz="7400" b="1" dirty="0" smtClean="0">
                <a:latin typeface="Times New Roman" pitchFamily="18" charset="0"/>
                <a:cs typeface="Times New Roman" pitchFamily="18" charset="0"/>
              </a:rPr>
              <a:t>                                    BY</a:t>
            </a:r>
            <a:r>
              <a:rPr lang="en-US" sz="7400" dirty="0" smtClean="0">
                <a:latin typeface="Times New Roman" pitchFamily="18" charset="0"/>
                <a:cs typeface="Times New Roman" pitchFamily="18" charset="0"/>
              </a:rPr>
              <a:t>:  </a:t>
            </a:r>
            <a:r>
              <a:rPr lang="en-US" sz="7400" b="1" dirty="0" smtClean="0">
                <a:latin typeface="Times New Roman" pitchFamily="18" charset="0"/>
                <a:cs typeface="Times New Roman" pitchFamily="18" charset="0"/>
              </a:rPr>
              <a:t>HABTAMU </a:t>
            </a:r>
            <a:r>
              <a:rPr lang="en-US" sz="7400" b="1" dirty="0">
                <a:latin typeface="Times New Roman" pitchFamily="18" charset="0"/>
                <a:cs typeface="Times New Roman" pitchFamily="18" charset="0"/>
              </a:rPr>
              <a:t>GAMO</a:t>
            </a:r>
            <a:endParaRPr lang="en-US" sz="7400" dirty="0">
              <a:latin typeface="Times New Roman" pitchFamily="18" charset="0"/>
              <a:cs typeface="Times New Roman" pitchFamily="18" charset="0"/>
            </a:endParaRPr>
          </a:p>
          <a:p>
            <a:pPr marL="0" indent="0" algn="ctr">
              <a:buNone/>
            </a:pPr>
            <a:r>
              <a:rPr lang="en-US" sz="7400" b="1" dirty="0" smtClean="0">
                <a:solidFill>
                  <a:srgbClr val="7030A0"/>
                </a:solidFill>
                <a:latin typeface="Times New Roman" pitchFamily="18" charset="0"/>
                <a:ea typeface="Times New Roman"/>
                <a:cs typeface="Times New Roman" pitchFamily="18" charset="0"/>
              </a:rPr>
              <a:t>  </a:t>
            </a:r>
          </a:p>
          <a:p>
            <a:pPr marL="1257300" lvl="3" indent="0" algn="ctr">
              <a:lnSpc>
                <a:spcPct val="150000"/>
              </a:lnSpc>
              <a:spcBef>
                <a:spcPts val="0"/>
              </a:spcBef>
              <a:buNone/>
              <a:tabLst>
                <a:tab pos="4343400" algn="l"/>
              </a:tabLst>
            </a:pPr>
            <a:r>
              <a:rPr lang="en-US" sz="7400" b="1" dirty="0" smtClean="0">
                <a:solidFill>
                  <a:srgbClr val="7030A0"/>
                </a:solidFill>
                <a:latin typeface="Times New Roman" pitchFamily="18" charset="0"/>
                <a:ea typeface="Times New Roman"/>
                <a:cs typeface="Times New Roman" pitchFamily="18" charset="0"/>
              </a:rPr>
              <a:t>                                       ADVSOR :- Dr. KETEMA WORKU</a:t>
            </a:r>
          </a:p>
          <a:p>
            <a:pPr marL="1257300" lvl="3" indent="0" algn="r">
              <a:lnSpc>
                <a:spcPct val="150000"/>
              </a:lnSpc>
              <a:spcBef>
                <a:spcPts val="0"/>
              </a:spcBef>
              <a:buNone/>
              <a:tabLst>
                <a:tab pos="4343400" algn="l"/>
              </a:tabLst>
            </a:pPr>
            <a:r>
              <a:rPr lang="en-US" sz="7400" b="1" dirty="0" smtClean="0">
                <a:solidFill>
                  <a:srgbClr val="7030A0"/>
                </a:solidFill>
                <a:latin typeface="Times New Roman" pitchFamily="18" charset="0"/>
                <a:ea typeface="Times New Roman"/>
                <a:cs typeface="Times New Roman" pitchFamily="18" charset="0"/>
              </a:rPr>
              <a:t>CO-ADVSOR:-PROF. YISEHAK KECHERO</a:t>
            </a:r>
          </a:p>
          <a:p>
            <a:pPr marL="1257300" lvl="3" indent="0" algn="r">
              <a:lnSpc>
                <a:spcPct val="150000"/>
              </a:lnSpc>
              <a:spcBef>
                <a:spcPts val="0"/>
              </a:spcBef>
              <a:buNone/>
              <a:tabLst>
                <a:tab pos="4343400" algn="l"/>
              </a:tabLst>
            </a:pPr>
            <a:r>
              <a:rPr lang="en-US" sz="7400" b="1" dirty="0" smtClean="0">
                <a:latin typeface="Times New Roman" pitchFamily="18" charset="0"/>
                <a:ea typeface="Times New Roman"/>
                <a:cs typeface="Times New Roman" pitchFamily="18" charset="0"/>
              </a:rPr>
              <a:t>OCTOBER, 2023</a:t>
            </a:r>
          </a:p>
          <a:p>
            <a:pPr marL="1257300" lvl="3" indent="0" algn="r">
              <a:lnSpc>
                <a:spcPct val="150000"/>
              </a:lnSpc>
              <a:spcBef>
                <a:spcPts val="0"/>
              </a:spcBef>
              <a:buNone/>
              <a:tabLst>
                <a:tab pos="4343400" algn="l"/>
              </a:tabLst>
            </a:pPr>
            <a:r>
              <a:rPr lang="en-US" sz="7400" b="1" dirty="0" smtClean="0">
                <a:latin typeface="Times New Roman" pitchFamily="18" charset="0"/>
                <a:ea typeface="Times New Roman"/>
                <a:cs typeface="Times New Roman" pitchFamily="18" charset="0"/>
              </a:rPr>
              <a:t>                                                            ARBA MINCH, ETHIOPIA</a:t>
            </a:r>
            <a:endParaRPr lang="en-US" sz="7400" b="1" dirty="0" smtClean="0">
              <a:latin typeface="Times New Roman" pitchFamily="18" charset="0"/>
              <a:ea typeface="Calibri"/>
              <a:cs typeface="Times New Roman" pitchFamily="18" charset="0"/>
            </a:endParaRPr>
          </a:p>
          <a:p>
            <a:pPr marL="0" indent="0">
              <a:lnSpc>
                <a:spcPct val="150000"/>
              </a:lnSpc>
              <a:buNone/>
            </a:pPr>
            <a:r>
              <a:rPr lang="en-US" sz="3800" b="1" dirty="0" smtClean="0">
                <a:latin typeface="Times New Roman" pitchFamily="18" charset="0"/>
                <a:ea typeface="Times New Roman"/>
                <a:cs typeface="Times New Roman" pitchFamily="18" charset="0"/>
              </a:rPr>
              <a:t/>
            </a:r>
            <a:br>
              <a:rPr lang="en-US" sz="3800" b="1" dirty="0" smtClean="0">
                <a:latin typeface="Times New Roman" pitchFamily="18" charset="0"/>
                <a:ea typeface="Times New Roman"/>
                <a:cs typeface="Times New Roman" pitchFamily="18" charset="0"/>
              </a:rPr>
            </a:br>
            <a:endParaRPr lang="en-US" sz="3800" dirty="0" smtClean="0">
              <a:latin typeface="Times New Roman" pitchFamily="18" charset="0"/>
              <a:cs typeface="Times New Roman" pitchFamily="18" charset="0"/>
            </a:endParaRP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2400" y="0"/>
            <a:ext cx="1447800" cy="1219200"/>
          </a:xfrm>
          <a:prstGeom prst="rect">
            <a:avLst/>
          </a:prstGeom>
          <a:noFill/>
          <a:ln>
            <a:noFill/>
          </a:ln>
        </p:spPr>
      </p:pic>
      <p:pic>
        <p:nvPicPr>
          <p:cNvPr id="5" name="Picture 4" descr="C:\Users\hp\Desktop\habte print\101MSDCF\DSC04513.JPG"/>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0" y="3429000"/>
            <a:ext cx="4191000" cy="3429000"/>
          </a:xfrm>
          <a:prstGeom prst="rect">
            <a:avLst/>
          </a:prstGeom>
        </p:spPr>
      </p:pic>
    </p:spTree>
    <p:extLst>
      <p:ext uri="{BB962C8B-B14F-4D97-AF65-F5344CB8AC3E}">
        <p14:creationId xmlns:p14="http://schemas.microsoft.com/office/powerpoint/2010/main" val="742032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marL="0" indent="0" algn="ctr">
              <a:buNone/>
            </a:pPr>
            <a:r>
              <a:rPr lang="en-US" sz="3000" b="1" dirty="0">
                <a:latin typeface="Times New Roman" pitchFamily="18" charset="0"/>
                <a:cs typeface="Times New Roman" pitchFamily="18" charset="0"/>
              </a:rPr>
              <a:t>3.2. Sample Size and Sampling Techniques</a:t>
            </a:r>
            <a:r>
              <a:rPr lang="en-US" b="1" dirty="0"/>
              <a:t>	</a:t>
            </a:r>
          </a:p>
          <a:p>
            <a:pPr algn="just">
              <a:lnSpc>
                <a:spcPct val="150000"/>
              </a:lnSpc>
              <a:buFont typeface="Wingdings" pitchFamily="2" charset="2"/>
              <a:buChar char="Ø"/>
            </a:pPr>
            <a:r>
              <a:rPr lang="en-US" sz="2400" dirty="0">
                <a:latin typeface="Times New Roman" pitchFamily="18" charset="0"/>
                <a:cs typeface="Times New Roman" pitchFamily="18" charset="0"/>
              </a:rPr>
              <a:t>The sample size for the study was determined using the formula of Cochran (1963). </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no </a:t>
            </a:r>
            <a:r>
              <a:rPr lang="en-US" sz="2400" b="1" dirty="0">
                <a:latin typeface="Times New Roman" pitchFamily="18" charset="0"/>
                <a:cs typeface="Times New Roman" pitchFamily="18" charset="0"/>
              </a:rPr>
              <a:t>= z²pq/e² </a:t>
            </a:r>
            <a:endParaRPr lang="en-US" sz="2400" b="1" dirty="0" smtClean="0">
              <a:latin typeface="Times New Roman" pitchFamily="18" charset="0"/>
              <a:cs typeface="Times New Roman" pitchFamily="18" charset="0"/>
            </a:endParaRPr>
          </a:p>
          <a:p>
            <a:pPr algn="just">
              <a:lnSpc>
                <a:spcPct val="150000"/>
              </a:lnSpc>
              <a:buFont typeface="Wingdings" pitchFamily="2" charset="2"/>
              <a:buChar char="Ø"/>
            </a:pPr>
            <a:r>
              <a:rPr lang="en-US" sz="2400" dirty="0" smtClean="0">
                <a:latin typeface="Times New Roman" pitchFamily="18" charset="0"/>
                <a:cs typeface="Times New Roman" pitchFamily="18" charset="0"/>
              </a:rPr>
              <a:t>where</a:t>
            </a:r>
            <a:r>
              <a:rPr lang="en-US" sz="2400" dirty="0">
                <a:latin typeface="Times New Roman" pitchFamily="18" charset="0"/>
                <a:cs typeface="Times New Roman" pitchFamily="18" charset="0"/>
              </a:rPr>
              <a:t>: no  is the sample size, z is the </a:t>
            </a:r>
            <a:r>
              <a:rPr lang="en-US" sz="2400" dirty="0" smtClean="0">
                <a:latin typeface="Times New Roman" pitchFamily="18" charset="0"/>
                <a:cs typeface="Times New Roman" pitchFamily="18" charset="0"/>
              </a:rPr>
              <a:t>normal </a:t>
            </a:r>
            <a:r>
              <a:rPr lang="en-US" sz="2400" dirty="0">
                <a:latin typeface="Times New Roman" pitchFamily="18" charset="0"/>
                <a:cs typeface="Times New Roman" pitchFamily="18" charset="0"/>
              </a:rPr>
              <a:t>curve that cuts off an area α at the tails, p is the estimated proportion of an attribute that is present in the population, q is 1-p and e is the desired level of precision</a:t>
            </a:r>
          </a:p>
          <a:p>
            <a:pPr algn="just">
              <a:lnSpc>
                <a:spcPct val="150000"/>
              </a:lnSpc>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desired confidence level was 95%, the </a:t>
            </a:r>
            <a:r>
              <a:rPr lang="en-US" sz="2400" dirty="0" smtClean="0">
                <a:latin typeface="Times New Roman" pitchFamily="18" charset="0"/>
                <a:cs typeface="Times New Roman" pitchFamily="18" charset="0"/>
              </a:rPr>
              <a:t>level </a:t>
            </a:r>
            <a:r>
              <a:rPr lang="en-US" sz="2400" dirty="0">
                <a:latin typeface="Times New Roman" pitchFamily="18" charset="0"/>
                <a:cs typeface="Times New Roman" pitchFamily="18" charset="0"/>
              </a:rPr>
              <a:t>of precision was 5%, and the estimated proportion of dairy cattle owners in the population was </a:t>
            </a:r>
            <a:r>
              <a:rPr lang="en-US" sz="2400" b="1" dirty="0" smtClean="0">
                <a:solidFill>
                  <a:srgbClr val="00B050"/>
                </a:solidFill>
                <a:latin typeface="Times New Roman" pitchFamily="18" charset="0"/>
                <a:cs typeface="Times New Roman" pitchFamily="18" charset="0"/>
              </a:rPr>
              <a:t>9%</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then the sample size was totally,  </a:t>
            </a:r>
            <a:r>
              <a:rPr lang="en-US" sz="2400" b="1" dirty="0">
                <a:solidFill>
                  <a:srgbClr val="00B050"/>
                </a:solidFill>
                <a:latin typeface="Times New Roman" pitchFamily="18" charset="0"/>
                <a:cs typeface="Times New Roman" pitchFamily="18" charset="0"/>
              </a:rPr>
              <a:t>126</a:t>
            </a:r>
            <a:r>
              <a:rPr lang="en-US" sz="2400" dirty="0">
                <a:solidFill>
                  <a:srgbClr val="00B050"/>
                </a:solidFill>
                <a:latin typeface="Times New Roman" pitchFamily="18" charset="0"/>
                <a:cs typeface="Times New Roman" pitchFamily="18" charset="0"/>
              </a:rPr>
              <a:t> </a:t>
            </a:r>
            <a:r>
              <a:rPr lang="en-US" sz="2400" dirty="0">
                <a:latin typeface="Times New Roman" pitchFamily="18" charset="0"/>
                <a:cs typeface="Times New Roman" pitchFamily="18" charset="0"/>
              </a:rPr>
              <a:t>households.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households were selected using a purposive sampling </a:t>
            </a:r>
            <a:r>
              <a:rPr lang="en-US" sz="2400" dirty="0" smtClean="0">
                <a:latin typeface="Times New Roman" pitchFamily="18" charset="0"/>
                <a:cs typeface="Times New Roman" pitchFamily="18" charset="0"/>
              </a:rPr>
              <a:t>technique</a:t>
            </a:r>
            <a:r>
              <a:rPr lang="en-US" sz="2400" dirty="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based on their </a:t>
            </a:r>
            <a:r>
              <a:rPr lang="en-US" sz="2400" dirty="0" smtClean="0">
                <a:latin typeface="Times New Roman" pitchFamily="18" charset="0"/>
                <a:cs typeface="Times New Roman" pitchFamily="18" charset="0"/>
              </a:rPr>
              <a:t>owner </a:t>
            </a:r>
            <a:r>
              <a:rPr lang="en-US" sz="2400" dirty="0">
                <a:latin typeface="Times New Roman" pitchFamily="18" charset="0"/>
                <a:cs typeface="Times New Roman" pitchFamily="18" charset="0"/>
              </a:rPr>
              <a:t>of dairy </a:t>
            </a:r>
            <a:r>
              <a:rPr lang="en-US" sz="2400" dirty="0" smtClean="0">
                <a:latin typeface="Times New Roman" pitchFamily="18" charset="0"/>
                <a:cs typeface="Times New Roman" pitchFamily="18" charset="0"/>
              </a:rPr>
              <a:t>cattle. </a:t>
            </a:r>
          </a:p>
        </p:txBody>
      </p:sp>
    </p:spTree>
    <p:extLst>
      <p:ext uri="{BB962C8B-B14F-4D97-AF65-F5344CB8AC3E}">
        <p14:creationId xmlns:p14="http://schemas.microsoft.com/office/powerpoint/2010/main" val="843138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lgn="ctr">
              <a:buNone/>
            </a:pPr>
            <a:endParaRPr lang="en-US" sz="2800" b="1" dirty="0" smtClean="0">
              <a:latin typeface="Times New Roman" pitchFamily="18" charset="0"/>
              <a:cs typeface="Times New Roman" pitchFamily="18" charset="0"/>
            </a:endParaRPr>
          </a:p>
          <a:p>
            <a:pPr marL="0" indent="0" algn="ctr">
              <a:buNone/>
            </a:pPr>
            <a:r>
              <a:rPr lang="en-US" sz="2800" b="1" dirty="0" smtClean="0">
                <a:latin typeface="Times New Roman" pitchFamily="18" charset="0"/>
                <a:cs typeface="Times New Roman" pitchFamily="18" charset="0"/>
              </a:rPr>
              <a:t>3.3</a:t>
            </a:r>
            <a:r>
              <a:rPr lang="en-US" sz="2800" b="1" dirty="0">
                <a:latin typeface="Times New Roman" pitchFamily="18" charset="0"/>
                <a:cs typeface="Times New Roman" pitchFamily="18" charset="0"/>
              </a:rPr>
              <a:t>. Sources of Data and Data </a:t>
            </a:r>
            <a:r>
              <a:rPr lang="en-US" sz="2800" b="1" dirty="0" smtClean="0">
                <a:latin typeface="Times New Roman" pitchFamily="18" charset="0"/>
                <a:cs typeface="Times New Roman" pitchFamily="18" charset="0"/>
              </a:rPr>
              <a:t>Collection</a:t>
            </a:r>
            <a:endParaRPr lang="en-US" sz="2800" b="1" dirty="0">
              <a:latin typeface="Times New Roman" pitchFamily="18" charset="0"/>
              <a:cs typeface="Times New Roman" pitchFamily="18" charset="0"/>
            </a:endParaRPr>
          </a:p>
          <a:p>
            <a:pPr algn="just">
              <a:lnSpc>
                <a:spcPct val="150000"/>
              </a:lnSpc>
              <a:buFont typeface="Wingdings" pitchFamily="2" charset="2"/>
              <a:buChar char="Ø"/>
            </a:pPr>
            <a:r>
              <a:rPr lang="en-US" sz="2400" dirty="0">
                <a:latin typeface="Times New Roman" pitchFamily="18" charset="0"/>
                <a:cs typeface="Times New Roman" pitchFamily="18" charset="0"/>
              </a:rPr>
              <a:t>Both primary and secondary data collection methods were used to achieve the objectives of this study.</a:t>
            </a:r>
          </a:p>
          <a:p>
            <a:pPr algn="just">
              <a:lnSpc>
                <a:spcPct val="150000"/>
              </a:lnSpc>
              <a:buFont typeface="Wingdings" pitchFamily="2" charset="2"/>
              <a:buChar char="Ø"/>
            </a:pPr>
            <a:r>
              <a:rPr lang="en-US" sz="2400" dirty="0">
                <a:latin typeface="Times New Roman" pitchFamily="18" charset="0"/>
                <a:cs typeface="Times New Roman" pitchFamily="18" charset="0"/>
              </a:rPr>
              <a:t>Primary data was collected from 126 households who raised dairy cattle using structured questionnaire and household observation.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addition, informal surveys in the form of group discussions were conducted with </a:t>
            </a:r>
            <a:r>
              <a:rPr lang="en-US" sz="2400" dirty="0" err="1">
                <a:latin typeface="Times New Roman" pitchFamily="18" charset="0"/>
                <a:cs typeface="Times New Roman" pitchFamily="18" charset="0"/>
              </a:rPr>
              <a:t>kebele</a:t>
            </a:r>
            <a:r>
              <a:rPr lang="en-US" sz="2400" dirty="0">
                <a:latin typeface="Times New Roman" pitchFamily="18" charset="0"/>
                <a:cs typeface="Times New Roman" pitchFamily="18" charset="0"/>
              </a:rPr>
              <a:t> administrators and extension workers to acquire relevant information.</a:t>
            </a: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2738577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marL="0" indent="0" algn="ctr">
              <a:buNone/>
            </a:pPr>
            <a:r>
              <a:rPr lang="en-US" sz="3000" b="1" dirty="0" smtClean="0">
                <a:latin typeface="Times New Roman" pitchFamily="18" charset="0"/>
                <a:cs typeface="Times New Roman" pitchFamily="18" charset="0"/>
              </a:rPr>
              <a:t>3.6</a:t>
            </a:r>
            <a:r>
              <a:rPr lang="en-US" sz="3000" b="1" dirty="0">
                <a:latin typeface="Times New Roman" pitchFamily="18" charset="0"/>
                <a:cs typeface="Times New Roman" pitchFamily="18" charset="0"/>
              </a:rPr>
              <a:t>. Data Analysis</a:t>
            </a:r>
            <a:r>
              <a:rPr lang="en-US" b="1" dirty="0">
                <a:latin typeface="Times New Roman" pitchFamily="18" charset="0"/>
                <a:cs typeface="Times New Roman" pitchFamily="18" charset="0"/>
              </a:rPr>
              <a:t>	</a:t>
            </a:r>
          </a:p>
          <a:p>
            <a:pPr algn="just">
              <a:lnSpc>
                <a:spcPct val="150000"/>
              </a:lnSpc>
              <a:buFont typeface="Wingdings" pitchFamily="2" charset="2"/>
              <a:buChar char="Ø"/>
            </a:pPr>
            <a:r>
              <a:rPr lang="en-US" sz="2400" dirty="0">
                <a:latin typeface="Times New Roman" pitchFamily="18" charset="0"/>
                <a:cs typeface="Times New Roman" pitchFamily="18" charset="0"/>
              </a:rPr>
              <a:t>Quantitative and qualitative data analyses were done for the data collected.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r>
              <a:rPr lang="en-US" sz="2400" dirty="0" smtClean="0">
                <a:latin typeface="Times New Roman" pitchFamily="18" charset="0"/>
                <a:cs typeface="Times New Roman" pitchFamily="18" charset="0"/>
              </a:rPr>
              <a:t>Simple </a:t>
            </a:r>
            <a:r>
              <a:rPr lang="en-US" sz="2400" dirty="0">
                <a:latin typeface="Times New Roman" pitchFamily="18" charset="0"/>
                <a:cs typeface="Times New Roman" pitchFamily="18" charset="0"/>
              </a:rPr>
              <a:t>descriptive statistics such as frequency, percentage, and mean were used to analyze the data using SPSS for windows version 20 (SPSS, 2011).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results were presented in the form of </a:t>
            </a:r>
            <a:r>
              <a:rPr lang="en-US" sz="2400" dirty="0" smtClean="0">
                <a:latin typeface="Times New Roman" pitchFamily="18" charset="0"/>
                <a:cs typeface="Times New Roman" pitchFamily="18" charset="0"/>
              </a:rPr>
              <a:t>tables.</a:t>
            </a:r>
          </a:p>
          <a:p>
            <a:pPr algn="just">
              <a:lnSpc>
                <a:spcPct val="200000"/>
              </a:lnSpc>
              <a:buFont typeface="Wingdings" pitchFamily="2" charset="2"/>
              <a:buChar char="Ø"/>
            </a:pPr>
            <a:r>
              <a:rPr lang="en-US" sz="2400" dirty="0" smtClean="0">
                <a:latin typeface="Times New Roman" pitchFamily="18" charset="0"/>
                <a:cs typeface="Times New Roman" pitchFamily="18" charset="0"/>
              </a:rPr>
              <a:t>Also the collected data was </a:t>
            </a:r>
            <a:r>
              <a:rPr lang="en-US" sz="2400" dirty="0">
                <a:latin typeface="Times New Roman" pitchFamily="18" charset="0"/>
                <a:cs typeface="Times New Roman" pitchFamily="18" charset="0"/>
              </a:rPr>
              <a:t>analyzed using the </a:t>
            </a:r>
            <a:r>
              <a:rPr lang="en-US" sz="2400" b="1" dirty="0">
                <a:latin typeface="Times New Roman" pitchFamily="18" charset="0"/>
                <a:cs typeface="Times New Roman" pitchFamily="18" charset="0"/>
              </a:rPr>
              <a:t>General Linear Model (GLM) </a:t>
            </a:r>
            <a:r>
              <a:rPr lang="en-US" sz="2400" dirty="0">
                <a:latin typeface="Times New Roman" pitchFamily="18" charset="0"/>
                <a:cs typeface="Times New Roman" pitchFamily="18" charset="0"/>
              </a:rPr>
              <a:t>by using SPSS software to explain the difference between the two agro-ecological zones in production system, milk handling, processing, and marketing. </a:t>
            </a:r>
            <a:r>
              <a:rPr lang="en-US" sz="2400" dirty="0" smtClean="0">
                <a:latin typeface="Times New Roman" pitchFamily="18" charset="0"/>
                <a:cs typeface="Times New Roman" pitchFamily="18" charset="0"/>
              </a:rPr>
              <a:t>     </a:t>
            </a:r>
            <a:r>
              <a:rPr lang="en-US" sz="2400" b="1" i="1" dirty="0" err="1" smtClean="0">
                <a:solidFill>
                  <a:srgbClr val="FF0000"/>
                </a:solidFill>
                <a:latin typeface="Times New Roman" pitchFamily="18" charset="0"/>
                <a:cs typeface="Times New Roman" pitchFamily="18" charset="0"/>
              </a:rPr>
              <a:t>Y</a:t>
            </a:r>
            <a:r>
              <a:rPr lang="en-US" sz="2400" b="1" i="1" baseline="-25000" dirty="0" err="1" smtClean="0">
                <a:solidFill>
                  <a:srgbClr val="FF0000"/>
                </a:solidFill>
                <a:latin typeface="Times New Roman" pitchFamily="18" charset="0"/>
                <a:cs typeface="Times New Roman" pitchFamily="18" charset="0"/>
              </a:rPr>
              <a:t>ij</a:t>
            </a:r>
            <a:r>
              <a:rPr lang="en-US" sz="2400" b="1" i="1" dirty="0" smtClean="0">
                <a:solidFill>
                  <a:srgbClr val="FF0000"/>
                </a:solidFill>
                <a:latin typeface="Times New Roman" pitchFamily="18" charset="0"/>
                <a:cs typeface="Times New Roman" pitchFamily="18" charset="0"/>
              </a:rPr>
              <a:t> </a:t>
            </a:r>
            <a:r>
              <a:rPr lang="en-US" sz="2400" b="1" i="1" dirty="0">
                <a:solidFill>
                  <a:srgbClr val="FF0000"/>
                </a:solidFill>
                <a:latin typeface="Times New Roman" pitchFamily="18" charset="0"/>
                <a:cs typeface="Times New Roman" pitchFamily="18" charset="0"/>
              </a:rPr>
              <a:t>= μ + A</a:t>
            </a:r>
            <a:r>
              <a:rPr lang="en-US" sz="2400" b="1" i="1" baseline="-25000" dirty="0">
                <a:solidFill>
                  <a:srgbClr val="FF0000"/>
                </a:solidFill>
                <a:latin typeface="Times New Roman" pitchFamily="18" charset="0"/>
                <a:cs typeface="Times New Roman" pitchFamily="18" charset="0"/>
              </a:rPr>
              <a:t>i</a:t>
            </a:r>
            <a:r>
              <a:rPr lang="en-US" sz="2400" b="1" i="1" dirty="0">
                <a:solidFill>
                  <a:srgbClr val="FF0000"/>
                </a:solidFill>
                <a:latin typeface="Times New Roman" pitchFamily="18" charset="0"/>
                <a:cs typeface="Times New Roman" pitchFamily="18" charset="0"/>
              </a:rPr>
              <a:t> + </a:t>
            </a:r>
            <a:r>
              <a:rPr lang="en-US" sz="2400" b="1" i="1" dirty="0" err="1">
                <a:solidFill>
                  <a:srgbClr val="FF0000"/>
                </a:solidFill>
                <a:latin typeface="Times New Roman" pitchFamily="18" charset="0"/>
                <a:cs typeface="Times New Roman" pitchFamily="18" charset="0"/>
              </a:rPr>
              <a:t>ε</a:t>
            </a:r>
            <a:r>
              <a:rPr lang="en-US" sz="2400" b="1" i="1" baseline="-25000" dirty="0" err="1">
                <a:solidFill>
                  <a:srgbClr val="FF0000"/>
                </a:solidFill>
                <a:latin typeface="Times New Roman" pitchFamily="18" charset="0"/>
                <a:cs typeface="Times New Roman" pitchFamily="18" charset="0"/>
              </a:rPr>
              <a:t>i</a:t>
            </a:r>
            <a:r>
              <a:rPr lang="en-US" sz="2400" baseline="-250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algn="just">
              <a:lnSpc>
                <a:spcPct val="200000"/>
              </a:lnSpc>
              <a:buFont typeface="Wingdings" pitchFamily="2" charset="2"/>
              <a:buChar char="Ø"/>
            </a:pPr>
            <a:r>
              <a:rPr lang="en-US" sz="2400" dirty="0">
                <a:latin typeface="Times New Roman" pitchFamily="18" charset="0"/>
                <a:cs typeface="Times New Roman" pitchFamily="18" charset="0"/>
              </a:rPr>
              <a:t>Where: </a:t>
            </a:r>
            <a:r>
              <a:rPr lang="en-US" sz="2400" dirty="0" err="1">
                <a:latin typeface="Times New Roman" pitchFamily="18" charset="0"/>
                <a:cs typeface="Times New Roman" pitchFamily="18" charset="0"/>
              </a:rPr>
              <a:t>Y</a:t>
            </a:r>
            <a:r>
              <a:rPr lang="en-US" sz="2400" baseline="-25000" dirty="0" err="1">
                <a:latin typeface="Times New Roman" pitchFamily="18" charset="0"/>
                <a:cs typeface="Times New Roman" pitchFamily="18" charset="0"/>
              </a:rPr>
              <a:t>ij</a:t>
            </a:r>
            <a:r>
              <a:rPr lang="en-US" sz="2400" dirty="0">
                <a:latin typeface="Times New Roman" pitchFamily="18" charset="0"/>
                <a:cs typeface="Times New Roman" pitchFamily="18" charset="0"/>
              </a:rPr>
              <a:t> is the response variable, μ is the overall mean, A</a:t>
            </a:r>
            <a:r>
              <a:rPr lang="en-US" sz="2400" baseline="-25000" dirty="0">
                <a:latin typeface="Times New Roman" pitchFamily="18" charset="0"/>
                <a:cs typeface="Times New Roman" pitchFamily="18" charset="0"/>
              </a:rPr>
              <a:t>i</a:t>
            </a:r>
            <a:r>
              <a:rPr lang="en-US" sz="2400" dirty="0">
                <a:latin typeface="Times New Roman" pitchFamily="18" charset="0"/>
                <a:cs typeface="Times New Roman" pitchFamily="18" charset="0"/>
              </a:rPr>
              <a:t> is the fixed effect of the </a:t>
            </a:r>
            <a:r>
              <a:rPr lang="en-US" sz="2400" dirty="0" err="1">
                <a:latin typeface="Times New Roman" pitchFamily="18" charset="0"/>
                <a:cs typeface="Times New Roman" pitchFamily="18" charset="0"/>
              </a:rPr>
              <a:t>i</a:t>
            </a:r>
            <a:r>
              <a:rPr lang="en-US" sz="2400" baseline="30000" dirty="0" err="1">
                <a:latin typeface="Times New Roman" pitchFamily="18" charset="0"/>
                <a:cs typeface="Times New Roman" pitchFamily="18" charset="0"/>
              </a:rPr>
              <a:t>th</a:t>
            </a:r>
            <a:r>
              <a:rPr lang="en-US" sz="2400" dirty="0">
                <a:latin typeface="Times New Roman" pitchFamily="18" charset="0"/>
                <a:cs typeface="Times New Roman" pitchFamily="18" charset="0"/>
              </a:rPr>
              <a:t> agro-ecological zone and </a:t>
            </a:r>
            <a:r>
              <a:rPr lang="en-US" sz="2400" dirty="0" err="1">
                <a:latin typeface="Times New Roman" pitchFamily="18" charset="0"/>
                <a:cs typeface="Times New Roman" pitchFamily="18" charset="0"/>
              </a:rPr>
              <a:t>ε</a:t>
            </a:r>
            <a:r>
              <a:rPr lang="en-US" sz="2400" baseline="-25000" dirty="0" err="1">
                <a:latin typeface="Times New Roman" pitchFamily="18" charset="0"/>
                <a:cs typeface="Times New Roman" pitchFamily="18" charset="0"/>
              </a:rPr>
              <a:t>i</a:t>
            </a:r>
            <a:r>
              <a:rPr lang="en-US" sz="2400" dirty="0">
                <a:latin typeface="Times New Roman" pitchFamily="18" charset="0"/>
                <a:cs typeface="Times New Roman" pitchFamily="18" charset="0"/>
              </a:rPr>
              <a:t> is the random error.</a:t>
            </a:r>
          </a:p>
          <a:p>
            <a:pPr algn="just">
              <a:lnSpc>
                <a:spcPct val="150000"/>
              </a:lnSpc>
              <a:buFont typeface="Wingdings" pitchFamily="2" charset="2"/>
              <a:buChar char="Ø"/>
            </a:pPr>
            <a:endParaRPr lang="en-US" sz="2400" dirty="0">
              <a:latin typeface="Times New Roman" pitchFamily="18" charset="0"/>
              <a:cs typeface="Times New Roman" pitchFamily="18" charset="0"/>
            </a:endParaRPr>
          </a:p>
          <a:p>
            <a:pPr>
              <a:lnSpc>
                <a:spcPct val="150000"/>
              </a:lnSpc>
            </a:pPr>
            <a:endParaRPr lang="en-US" dirty="0"/>
          </a:p>
        </p:txBody>
      </p:sp>
    </p:spTree>
    <p:extLst>
      <p:ext uri="{BB962C8B-B14F-4D97-AF65-F5344CB8AC3E}">
        <p14:creationId xmlns:p14="http://schemas.microsoft.com/office/powerpoint/2010/main" val="1358896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Autofit/>
          </a:bodyPr>
          <a:lstStyle/>
          <a:p>
            <a:r>
              <a:rPr lang="en-US" sz="3000" b="1" dirty="0" smtClean="0">
                <a:latin typeface="Times New Roman" pitchFamily="18" charset="0"/>
                <a:cs typeface="Times New Roman" pitchFamily="18" charset="0"/>
              </a:rPr>
              <a:t/>
            </a:r>
            <a:br>
              <a:rPr lang="en-US" sz="3000" b="1" dirty="0" smtClean="0">
                <a:latin typeface="Times New Roman" pitchFamily="18" charset="0"/>
                <a:cs typeface="Times New Roman" pitchFamily="18" charset="0"/>
              </a:rPr>
            </a:br>
            <a:r>
              <a:rPr lang="en-US" sz="3000" b="1" dirty="0" smtClean="0">
                <a:latin typeface="Times New Roman" pitchFamily="18" charset="0"/>
                <a:cs typeface="Times New Roman" pitchFamily="18" charset="0"/>
              </a:rPr>
              <a:t>4</a:t>
            </a:r>
            <a:r>
              <a:rPr lang="en-US" sz="3000" b="1" dirty="0">
                <a:latin typeface="Times New Roman" pitchFamily="18" charset="0"/>
                <a:cs typeface="Times New Roman" pitchFamily="18" charset="0"/>
              </a:rPr>
              <a:t>. RESULTS AND DISCUSSIONS</a:t>
            </a:r>
            <a:br>
              <a:rPr lang="en-US" sz="3000" b="1" dirty="0">
                <a:latin typeface="Times New Roman" pitchFamily="18" charset="0"/>
                <a:cs typeface="Times New Roman" pitchFamily="18" charset="0"/>
              </a:rPr>
            </a:br>
            <a:endParaRPr lang="en-US" sz="3000" dirty="0">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9067800" cy="6096000"/>
          </a:xfrm>
        </p:spPr>
        <p:txBody>
          <a:bodyPr>
            <a:noAutofit/>
          </a:bodyPr>
          <a:lstStyle/>
          <a:p>
            <a:pPr marL="0" indent="0" algn="just">
              <a:buNone/>
            </a:pPr>
            <a:r>
              <a:rPr lang="en-US" sz="2800" b="1" dirty="0" smtClean="0">
                <a:latin typeface="Times New Roman" pitchFamily="18" charset="0"/>
                <a:cs typeface="Times New Roman" pitchFamily="18" charset="0"/>
              </a:rPr>
              <a:t>4.1</a:t>
            </a:r>
            <a:r>
              <a:rPr lang="en-US" sz="2800" b="1" dirty="0">
                <a:latin typeface="Times New Roman" pitchFamily="18" charset="0"/>
                <a:cs typeface="Times New Roman" pitchFamily="18" charset="0"/>
              </a:rPr>
              <a:t>. Socio-economic Characteristics of Respondents</a:t>
            </a:r>
          </a:p>
          <a:p>
            <a:pPr algn="just">
              <a:lnSpc>
                <a:spcPct val="150000"/>
              </a:lnSpc>
              <a:buFont typeface="Wingdings" pitchFamily="2" charset="2"/>
              <a:buChar char="Ø"/>
            </a:pPr>
            <a:r>
              <a:rPr lang="en-US" sz="2400" dirty="0" smtClean="0">
                <a:latin typeface="Times New Roman" pitchFamily="18" charset="0"/>
                <a:cs typeface="Times New Roman" pitchFamily="18" charset="0"/>
              </a:rPr>
              <a:t>Based </a:t>
            </a:r>
            <a:r>
              <a:rPr lang="en-US" sz="2400" dirty="0">
                <a:latin typeface="Times New Roman" pitchFamily="18" charset="0"/>
                <a:cs typeface="Times New Roman" pitchFamily="18" charset="0"/>
              </a:rPr>
              <a:t>on these socioeconomic </a:t>
            </a:r>
            <a:r>
              <a:rPr lang="en-US" sz="2400" dirty="0" smtClean="0">
                <a:latin typeface="Times New Roman" pitchFamily="18" charset="0"/>
                <a:cs typeface="Times New Roman" pitchFamily="18" charset="0"/>
              </a:rPr>
              <a:t>factors, about 118 </a:t>
            </a:r>
            <a:r>
              <a:rPr lang="en-US" sz="2400" dirty="0">
                <a:latin typeface="Times New Roman" pitchFamily="18" charset="0"/>
                <a:cs typeface="Times New Roman" pitchFamily="18" charset="0"/>
              </a:rPr>
              <a:t>(93.65%) and 8 (6.34%) male and female </a:t>
            </a:r>
            <a:r>
              <a:rPr lang="en-US" sz="2400" dirty="0" smtClean="0">
                <a:latin typeface="Times New Roman" pitchFamily="18" charset="0"/>
                <a:cs typeface="Times New Roman" pitchFamily="18" charset="0"/>
              </a:rPr>
              <a:t> respectively, households.</a:t>
            </a:r>
          </a:p>
          <a:p>
            <a:pPr algn="just">
              <a:lnSpc>
                <a:spcPct val="150000"/>
              </a:lnSpc>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highest and minimum ages in the research region were 23 and 63, respectively, with a mean age of 40.476 ± 6.734 for the entire population.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ü"/>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results of the current study are consistent with those of </a:t>
            </a:r>
            <a:r>
              <a:rPr lang="en-US" sz="2400" dirty="0" err="1">
                <a:latin typeface="Times New Roman" pitchFamily="18" charset="0"/>
                <a:cs typeface="Times New Roman" pitchFamily="18" charset="0"/>
              </a:rPr>
              <a:t>Ayalew</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Abatenhe</a:t>
            </a:r>
            <a:r>
              <a:rPr lang="en-US" sz="2400" dirty="0">
                <a:latin typeface="Times New Roman" pitchFamily="18" charset="0"/>
                <a:cs typeface="Times New Roman" pitchFamily="18" charset="0"/>
              </a:rPr>
              <a:t> (2018), who said that in Southern Ethiopia, 95% of the respondents who were </a:t>
            </a:r>
            <a:r>
              <a:rPr lang="en-US" sz="2400" dirty="0" smtClean="0">
                <a:latin typeface="Times New Roman" pitchFamily="18" charset="0"/>
                <a:cs typeface="Times New Roman" pitchFamily="18" charset="0"/>
              </a:rPr>
              <a:t>questioned were </a:t>
            </a:r>
            <a:r>
              <a:rPr lang="en-US" sz="2400" dirty="0">
                <a:latin typeface="Times New Roman" pitchFamily="18" charset="0"/>
                <a:cs typeface="Times New Roman" pitchFamily="18" charset="0"/>
              </a:rPr>
              <a:t>men, with the remaining 5% being female household </a:t>
            </a:r>
            <a:r>
              <a:rPr lang="en-US" sz="2400" dirty="0" smtClean="0">
                <a:latin typeface="Times New Roman" pitchFamily="18" charset="0"/>
                <a:cs typeface="Times New Roman" pitchFamily="18" charset="0"/>
              </a:rPr>
              <a:t>members. </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374749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just">
              <a:lnSpc>
                <a:spcPct val="150000"/>
              </a:lnSpc>
              <a:buFont typeface="Wingdings" pitchFamily="2" charset="2"/>
              <a:buChar char="ü"/>
            </a:pPr>
            <a:r>
              <a:rPr lang="en-US" sz="2400" dirty="0">
                <a:latin typeface="Times New Roman" pitchFamily="18" charset="0"/>
                <a:cs typeface="Times New Roman" pitchFamily="18" charset="0"/>
              </a:rPr>
              <a:t>The average mean family size of the study households was </a:t>
            </a:r>
            <a:r>
              <a:rPr lang="en-US" sz="2400" dirty="0" smtClean="0">
                <a:latin typeface="Times New Roman" pitchFamily="18" charset="0"/>
                <a:cs typeface="Times New Roman" pitchFamily="18" charset="0"/>
              </a:rPr>
              <a:t>5.714±1.584</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while,  the midland and midland were 6.068 </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1.652 and 5.226</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±1.353, respectively.</a:t>
            </a:r>
          </a:p>
          <a:p>
            <a:pPr algn="just">
              <a:lnSpc>
                <a:spcPct val="150000"/>
              </a:lnSpc>
              <a:buFont typeface="Wingdings" pitchFamily="2" charset="2"/>
              <a:buChar char="ü"/>
            </a:pPr>
            <a:r>
              <a:rPr lang="en-US" sz="2400" dirty="0" smtClean="0">
                <a:latin typeface="Times New Roman" pitchFamily="18" charset="0"/>
                <a:cs typeface="Times New Roman" pitchFamily="18" charset="0"/>
              </a:rPr>
              <a:t>All respondents were married,  100% of them having this status. </a:t>
            </a:r>
          </a:p>
          <a:p>
            <a:pPr algn="just">
              <a:lnSpc>
                <a:spcPct val="150000"/>
              </a:lnSpc>
              <a:buFont typeface="Wingdings" pitchFamily="2" charset="2"/>
              <a:buChar char="ü"/>
            </a:pPr>
            <a:r>
              <a:rPr lang="en-US" sz="2400" dirty="0" smtClean="0">
                <a:latin typeface="Times New Roman" pitchFamily="18" charset="0"/>
                <a:cs typeface="Times New Roman" pitchFamily="18" charset="0"/>
              </a:rPr>
              <a:t>The study area's respondents had an average landholding capacity was 1.706 </a:t>
            </a:r>
            <a:r>
              <a:rPr lang="en-US" sz="2400" dirty="0">
                <a:latin typeface="Times New Roman" pitchFamily="18" charset="0"/>
                <a:cs typeface="Times New Roman" pitchFamily="18" charset="0"/>
              </a:rPr>
              <a:t>±</a:t>
            </a:r>
            <a:r>
              <a:rPr lang="en-US" sz="2400" dirty="0" smtClean="0">
                <a:latin typeface="Times New Roman" pitchFamily="18" charset="0"/>
                <a:cs typeface="Times New Roman" pitchFamily="18" charset="0"/>
              </a:rPr>
              <a:t> 0.658.</a:t>
            </a:r>
          </a:p>
          <a:p>
            <a:pPr algn="just">
              <a:lnSpc>
                <a:spcPct val="150000"/>
              </a:lnSpc>
              <a:buFont typeface="Wingdings" pitchFamily="2" charset="2"/>
              <a:buChar char="ü"/>
            </a:pPr>
            <a:r>
              <a:rPr lang="en-US" sz="2400" dirty="0" smtClean="0">
                <a:latin typeface="Times New Roman" pitchFamily="18" charset="0"/>
                <a:cs typeface="Times New Roman" pitchFamily="18" charset="0"/>
              </a:rPr>
              <a:t>In Midland and lowland respondents' average land holdings were 1.58 </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0.619 and 1.867 </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0.680, respectively.  </a:t>
            </a:r>
          </a:p>
          <a:p>
            <a:pPr algn="just">
              <a:lnSpc>
                <a:spcPct val="150000"/>
              </a:lnSpc>
              <a:buFont typeface="Wingdings" pitchFamily="2" charset="2"/>
              <a:buChar char="ü"/>
            </a:pPr>
            <a:r>
              <a:rPr lang="en-US" sz="2400" dirty="0" smtClean="0">
                <a:latin typeface="Times New Roman" pitchFamily="18" charset="0"/>
                <a:cs typeface="Times New Roman" pitchFamily="18" charset="0"/>
              </a:rPr>
              <a:t>An  </a:t>
            </a:r>
            <a:r>
              <a:rPr lang="en-US" sz="2400" dirty="0">
                <a:latin typeface="Times New Roman" pitchFamily="18" charset="0"/>
                <a:cs typeface="Times New Roman" pitchFamily="18" charset="0"/>
              </a:rPr>
              <a:t>overall religious affiliations were orthodox and protestant, with 45 (35.71%) and 81 (64.28%), respectively</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endParaRPr lang="en-US" sz="1800" dirty="0"/>
          </a:p>
        </p:txBody>
      </p:sp>
    </p:spTree>
    <p:extLst>
      <p:ext uri="{BB962C8B-B14F-4D97-AF65-F5344CB8AC3E}">
        <p14:creationId xmlns:p14="http://schemas.microsoft.com/office/powerpoint/2010/main" val="37011226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067800" cy="6858000"/>
          </a:xfrm>
        </p:spPr>
        <p:txBody>
          <a:bodyPr>
            <a:normAutofit/>
          </a:bodyPr>
          <a:lstStyle/>
          <a:p>
            <a:pPr algn="just">
              <a:lnSpc>
                <a:spcPct val="200000"/>
              </a:lnSpc>
              <a:buFont typeface="Wingdings" pitchFamily="2" charset="2"/>
              <a:buChar char="ü"/>
            </a:pPr>
            <a:r>
              <a:rPr lang="en-US" sz="2400" dirty="0">
                <a:latin typeface="Times New Roman" pitchFamily="18" charset="0"/>
                <a:cs typeface="Times New Roman" pitchFamily="18" charset="0"/>
              </a:rPr>
              <a:t>Concerning the overall educational background of the interviewed farmers, </a:t>
            </a:r>
            <a:r>
              <a:rPr lang="en-US" sz="2400" dirty="0" smtClean="0">
                <a:latin typeface="Times New Roman" pitchFamily="18" charset="0"/>
                <a:cs typeface="Times New Roman" pitchFamily="18" charset="0"/>
              </a:rPr>
              <a:t>majority 61 </a:t>
            </a:r>
            <a:r>
              <a:rPr lang="en-US" sz="2400" dirty="0">
                <a:latin typeface="Times New Roman" pitchFamily="18" charset="0"/>
                <a:cs typeface="Times New Roman" pitchFamily="18" charset="0"/>
              </a:rPr>
              <a:t>(48.4%) were in grades 5-8 junior secondary school  </a:t>
            </a:r>
            <a:r>
              <a:rPr lang="en-US" sz="2400" dirty="0" smtClean="0">
                <a:latin typeface="Times New Roman" pitchFamily="18" charset="0"/>
                <a:cs typeface="Times New Roman" pitchFamily="18" charset="0"/>
              </a:rPr>
              <a:t>and followed 35 </a:t>
            </a:r>
            <a:r>
              <a:rPr lang="en-US" sz="2400" dirty="0">
                <a:latin typeface="Times New Roman" pitchFamily="18" charset="0"/>
                <a:cs typeface="Times New Roman" pitchFamily="18" charset="0"/>
              </a:rPr>
              <a:t>(27.8%) were in grades 1–4 primary school</a:t>
            </a:r>
            <a:r>
              <a:rPr lang="en-US" sz="2400" dirty="0" smtClean="0">
                <a:latin typeface="Times New Roman" pitchFamily="18" charset="0"/>
                <a:cs typeface="Times New Roman" pitchFamily="18" charset="0"/>
              </a:rPr>
              <a:t>, in </a:t>
            </a:r>
            <a:r>
              <a:rPr lang="en-US" sz="2400" dirty="0">
                <a:latin typeface="Times New Roman" pitchFamily="18" charset="0"/>
                <a:cs typeface="Times New Roman" pitchFamily="18" charset="0"/>
              </a:rPr>
              <a:t>the study area. </a:t>
            </a:r>
          </a:p>
          <a:p>
            <a:pPr algn="just">
              <a:lnSpc>
                <a:spcPct val="200000"/>
              </a:lnSpc>
              <a:buFont typeface="Wingdings" pitchFamily="2" charset="2"/>
              <a:buChar char="ü"/>
            </a:pPr>
            <a:r>
              <a:rPr lang="en-US" sz="2400" dirty="0">
                <a:latin typeface="Times New Roman" pitchFamily="18" charset="0"/>
                <a:cs typeface="Times New Roman" pitchFamily="18" charset="0"/>
              </a:rPr>
              <a:t>The study was </a:t>
            </a: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line with </a:t>
            </a:r>
            <a:r>
              <a:rPr lang="en-US" sz="2400" dirty="0" err="1">
                <a:latin typeface="Times New Roman" pitchFamily="18" charset="0"/>
                <a:cs typeface="Times New Roman" pitchFamily="18" charset="0"/>
              </a:rPr>
              <a:t>Zereu</a:t>
            </a:r>
            <a:r>
              <a:rPr lang="en-US" sz="2400" dirty="0">
                <a:latin typeface="Times New Roman" pitchFamily="18" charset="0"/>
                <a:cs typeface="Times New Roman" pitchFamily="18" charset="0"/>
              </a:rPr>
              <a:t> &amp; </a:t>
            </a:r>
            <a:r>
              <a:rPr lang="en-US" sz="2400" dirty="0" err="1">
                <a:latin typeface="Times New Roman" pitchFamily="18" charset="0"/>
                <a:cs typeface="Times New Roman" pitchFamily="18" charset="0"/>
              </a:rPr>
              <a:t>Lijalem</a:t>
            </a:r>
            <a:r>
              <a:rPr lang="en-US" sz="2400" dirty="0">
                <a:latin typeface="Times New Roman" pitchFamily="18" charset="0"/>
                <a:cs typeface="Times New Roman" pitchFamily="18" charset="0"/>
              </a:rPr>
              <a:t> (2016), who reported that the majority (76.3%) of the respondents were literate; the rest (23.7%) were illiterate in the </a:t>
            </a:r>
            <a:r>
              <a:rPr lang="en-US" sz="2400" dirty="0" err="1">
                <a:latin typeface="Times New Roman" pitchFamily="18" charset="0"/>
                <a:cs typeface="Times New Roman" pitchFamily="18" charset="0"/>
              </a:rPr>
              <a:t>Wolaita</a:t>
            </a:r>
            <a:r>
              <a:rPr lang="en-US" sz="2400" dirty="0">
                <a:latin typeface="Times New Roman" pitchFamily="18" charset="0"/>
                <a:cs typeface="Times New Roman" pitchFamily="18" charset="0"/>
              </a:rPr>
              <a:t> zone in southern, Ethiopia. </a:t>
            </a:r>
          </a:p>
          <a:p>
            <a:pPr algn="just">
              <a:lnSpc>
                <a:spcPct val="200000"/>
              </a:lnSpc>
              <a:buFont typeface="Wingdings" pitchFamily="2" charset="2"/>
              <a:buChar char="ü"/>
            </a:pPr>
            <a:r>
              <a:rPr lang="en-US" sz="2400" dirty="0">
                <a:latin typeface="Times New Roman" pitchFamily="18" charset="0"/>
                <a:cs typeface="Times New Roman" pitchFamily="18" charset="0"/>
              </a:rPr>
              <a:t>The </a:t>
            </a:r>
            <a:r>
              <a:rPr lang="en-US" sz="2400" dirty="0" smtClean="0">
                <a:latin typeface="Times New Roman" pitchFamily="18" charset="0"/>
                <a:cs typeface="Times New Roman" pitchFamily="18" charset="0"/>
              </a:rPr>
              <a:t>main occupations </a:t>
            </a:r>
            <a:r>
              <a:rPr lang="en-US" sz="2400" dirty="0">
                <a:latin typeface="Times New Roman" pitchFamily="18" charset="0"/>
                <a:cs typeface="Times New Roman" pitchFamily="18" charset="0"/>
              </a:rPr>
              <a:t>of the respondents were 85 (67.46%), </a:t>
            </a:r>
            <a:r>
              <a:rPr lang="en-US" sz="2400" dirty="0" smtClean="0">
                <a:latin typeface="Times New Roman" pitchFamily="18" charset="0"/>
                <a:cs typeface="Times New Roman" pitchFamily="18" charset="0"/>
              </a:rPr>
              <a:t>and followed household wife 25 </a:t>
            </a:r>
            <a:r>
              <a:rPr lang="en-US" sz="2400" dirty="0">
                <a:latin typeface="Times New Roman" pitchFamily="18" charset="0"/>
                <a:cs typeface="Times New Roman" pitchFamily="18" charset="0"/>
              </a:rPr>
              <a:t>(19.8</a:t>
            </a:r>
            <a:r>
              <a:rPr lang="en-US" sz="2400" dirty="0" smtClean="0">
                <a:latin typeface="Times New Roman" pitchFamily="18" charset="0"/>
                <a:cs typeface="Times New Roman" pitchFamily="18" charset="0"/>
              </a:rPr>
              <a:t>%) in </a:t>
            </a:r>
            <a:r>
              <a:rPr lang="en-US" sz="2400" dirty="0">
                <a:latin typeface="Times New Roman" pitchFamily="18" charset="0"/>
                <a:cs typeface="Times New Roman" pitchFamily="18" charset="0"/>
              </a:rPr>
              <a:t>the study area. </a:t>
            </a: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2757146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Autofit/>
          </a:bodyPr>
          <a:lstStyle/>
          <a:p>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i="1" dirty="0">
                <a:latin typeface="Times New Roman" pitchFamily="18" charset="0"/>
                <a:cs typeface="Times New Roman" pitchFamily="18" charset="0"/>
              </a:rPr>
              <a:t/>
            </a:r>
            <a:br>
              <a:rPr lang="en-US" sz="2400" i="1"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70594608"/>
              </p:ext>
            </p:extLst>
          </p:nvPr>
        </p:nvGraphicFramePr>
        <p:xfrm>
          <a:off x="-76200" y="533401"/>
          <a:ext cx="9144000" cy="5539085"/>
        </p:xfrm>
        <a:graphic>
          <a:graphicData uri="http://schemas.openxmlformats.org/drawingml/2006/table">
            <a:tbl>
              <a:tblPr firstRow="1" firstCol="1" bandRow="1">
                <a:tableStyleId>{5C22544A-7EE6-4342-B048-85BDC9FD1C3A}</a:tableStyleId>
              </a:tblPr>
              <a:tblGrid>
                <a:gridCol w="2200333"/>
                <a:gridCol w="963187"/>
                <a:gridCol w="1185456"/>
                <a:gridCol w="892097"/>
                <a:gridCol w="1115122"/>
                <a:gridCol w="1561171"/>
                <a:gridCol w="1226634"/>
              </a:tblGrid>
              <a:tr h="761999">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Cattle  </a:t>
                      </a:r>
                      <a:endParaRPr lang="en-US" sz="2400" dirty="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Local </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Cross</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dirty="0">
                          <a:effectLst/>
                          <a:latin typeface="Times New Roman" pitchFamily="18" charset="0"/>
                          <a:cs typeface="Times New Roman" pitchFamily="18" charset="0"/>
                        </a:rPr>
                        <a:t>Total </a:t>
                      </a:r>
                      <a:endParaRPr lang="en-US" sz="2400" dirty="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a:t>
                      </a:r>
                      <a:endParaRPr lang="en-US" sz="2400">
                        <a:solidFill>
                          <a:srgbClr val="000000"/>
                        </a:solidFill>
                        <a:effectLst/>
                        <a:latin typeface="Times New Roman" pitchFamily="18" charset="0"/>
                        <a:ea typeface="Calibri"/>
                        <a:cs typeface="Times New Roman" pitchFamily="18" charset="0"/>
                      </a:endParaRPr>
                    </a:p>
                  </a:txBody>
                  <a:tcPr marL="27331" marR="27331" marT="0" marB="0"/>
                </a:tc>
              </a:tr>
              <a:tr h="558622">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Cows </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327</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44.12</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97</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42.92</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424</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b="1" dirty="0">
                          <a:solidFill>
                            <a:srgbClr val="00B050"/>
                          </a:solidFill>
                          <a:effectLst/>
                          <a:latin typeface="Times New Roman" pitchFamily="18" charset="0"/>
                          <a:cs typeface="Times New Roman" pitchFamily="18" charset="0"/>
                        </a:rPr>
                        <a:t>43.84</a:t>
                      </a:r>
                      <a:endParaRPr lang="en-US" sz="2400" b="1" dirty="0">
                        <a:solidFill>
                          <a:srgbClr val="00B050"/>
                        </a:solidFill>
                        <a:effectLst/>
                        <a:latin typeface="Times New Roman" pitchFamily="18" charset="0"/>
                        <a:ea typeface="Calibri"/>
                        <a:cs typeface="Times New Roman" pitchFamily="18" charset="0"/>
                      </a:endParaRPr>
                    </a:p>
                  </a:txBody>
                  <a:tcPr marL="27331" marR="27331" marT="0" marB="0"/>
                </a:tc>
              </a:tr>
              <a:tr h="877088">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Calves </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171</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r">
                        <a:lnSpc>
                          <a:spcPct val="115000"/>
                        </a:lnSpc>
                        <a:spcBef>
                          <a:spcPts val="0"/>
                        </a:spcBef>
                        <a:spcAft>
                          <a:spcPts val="0"/>
                        </a:spcAft>
                      </a:pPr>
                      <a:r>
                        <a:rPr lang="en-US" sz="2400" dirty="0">
                          <a:effectLst/>
                          <a:latin typeface="Times New Roman" pitchFamily="18" charset="0"/>
                          <a:cs typeface="Times New Roman" pitchFamily="18" charset="0"/>
                        </a:rPr>
                        <a:t>23.07</a:t>
                      </a:r>
                      <a:endParaRPr lang="en-US" sz="2400" dirty="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14</a:t>
                      </a:r>
                      <a:endParaRPr lang="en-US" sz="2400" dirty="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6.19</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185</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19.13</a:t>
                      </a:r>
                      <a:endParaRPr lang="en-US" sz="2400" dirty="0">
                        <a:solidFill>
                          <a:srgbClr val="FF0000"/>
                        </a:solidFill>
                        <a:effectLst/>
                        <a:latin typeface="Times New Roman" pitchFamily="18" charset="0"/>
                        <a:ea typeface="Calibri"/>
                        <a:cs typeface="Times New Roman" pitchFamily="18" charset="0"/>
                      </a:endParaRPr>
                    </a:p>
                  </a:txBody>
                  <a:tcPr marL="27331" marR="27331" marT="0" marB="0"/>
                </a:tc>
              </a:tr>
              <a:tr h="1113792">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Heifers </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58</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7.82</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68</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30.08</a:t>
                      </a:r>
                      <a:endParaRPr lang="en-US" sz="2400" dirty="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dirty="0">
                          <a:effectLst/>
                          <a:latin typeface="Times New Roman" pitchFamily="18" charset="0"/>
                          <a:cs typeface="Times New Roman" pitchFamily="18" charset="0"/>
                        </a:rPr>
                        <a:t>126</a:t>
                      </a:r>
                      <a:endParaRPr lang="en-US" sz="2400" dirty="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13.02</a:t>
                      </a:r>
                      <a:endParaRPr lang="en-US" sz="2400" dirty="0">
                        <a:solidFill>
                          <a:srgbClr val="FF0000"/>
                        </a:solidFill>
                        <a:effectLst/>
                        <a:latin typeface="Times New Roman" pitchFamily="18" charset="0"/>
                        <a:ea typeface="Calibri"/>
                        <a:cs typeface="Times New Roman" pitchFamily="18" charset="0"/>
                      </a:endParaRPr>
                    </a:p>
                  </a:txBody>
                  <a:tcPr marL="27331" marR="27331" marT="0" marB="0"/>
                </a:tc>
              </a:tr>
              <a:tr h="1113792">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Bulls &amp; oxen</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185</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24.96</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47</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20.79</a:t>
                      </a:r>
                      <a:endParaRPr lang="en-US" sz="2400" dirty="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232</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b="1" dirty="0">
                          <a:solidFill>
                            <a:srgbClr val="00B0F0"/>
                          </a:solidFill>
                          <a:effectLst/>
                          <a:latin typeface="Times New Roman" pitchFamily="18" charset="0"/>
                          <a:cs typeface="Times New Roman" pitchFamily="18" charset="0"/>
                        </a:rPr>
                        <a:t>23.99</a:t>
                      </a:r>
                      <a:endParaRPr lang="en-US" sz="2400" b="1" dirty="0">
                        <a:solidFill>
                          <a:srgbClr val="00B0F0"/>
                        </a:solidFill>
                        <a:effectLst/>
                        <a:latin typeface="Times New Roman" pitchFamily="18" charset="0"/>
                        <a:ea typeface="Calibri"/>
                        <a:cs typeface="Times New Roman" pitchFamily="18" charset="0"/>
                      </a:endParaRPr>
                    </a:p>
                  </a:txBody>
                  <a:tcPr marL="27331" marR="27331" marT="0" marB="0"/>
                </a:tc>
              </a:tr>
              <a:tr h="1113792">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Overall </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741</a:t>
                      </a:r>
                      <a:endParaRPr lang="en-US" sz="2400" dirty="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76.62</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226</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23.38</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967</a:t>
                      </a:r>
                      <a:endParaRPr lang="en-US" sz="2400">
                        <a:solidFill>
                          <a:srgbClr val="000000"/>
                        </a:solidFill>
                        <a:effectLst/>
                        <a:latin typeface="Times New Roman" pitchFamily="18" charset="0"/>
                        <a:ea typeface="Calibri"/>
                        <a:cs typeface="Times New Roman" pitchFamily="18" charset="0"/>
                      </a:endParaRPr>
                    </a:p>
                  </a:txBody>
                  <a:tcPr marL="27331" marR="27331" marT="0" marB="0"/>
                </a:tc>
                <a:tc>
                  <a:txBody>
                    <a:bodyPr/>
                    <a:lstStyle/>
                    <a:p>
                      <a:pPr marL="0" marR="0" algn="r">
                        <a:lnSpc>
                          <a:spcPct val="115000"/>
                        </a:lnSpc>
                        <a:spcBef>
                          <a:spcPts val="0"/>
                        </a:spcBef>
                        <a:spcAft>
                          <a:spcPts val="0"/>
                        </a:spcAft>
                      </a:pPr>
                      <a:r>
                        <a:rPr lang="en-US" sz="2400" dirty="0">
                          <a:effectLst/>
                          <a:latin typeface="Times New Roman" pitchFamily="18" charset="0"/>
                          <a:cs typeface="Times New Roman" pitchFamily="18" charset="0"/>
                        </a:rPr>
                        <a:t>100</a:t>
                      </a:r>
                      <a:endParaRPr lang="en-US" sz="2400" dirty="0">
                        <a:solidFill>
                          <a:srgbClr val="000000"/>
                        </a:solidFill>
                        <a:effectLst/>
                        <a:latin typeface="Times New Roman" pitchFamily="18" charset="0"/>
                        <a:ea typeface="Calibri"/>
                        <a:cs typeface="Times New Roman" pitchFamily="18" charset="0"/>
                      </a:endParaRPr>
                    </a:p>
                  </a:txBody>
                  <a:tcPr marL="27331" marR="27331" marT="0" marB="0"/>
                </a:tc>
              </a:tr>
            </a:tbl>
          </a:graphicData>
        </a:graphic>
      </p:graphicFrame>
      <p:sp>
        <p:nvSpPr>
          <p:cNvPr id="3" name="Rectangle 2"/>
          <p:cNvSpPr/>
          <p:nvPr/>
        </p:nvSpPr>
        <p:spPr>
          <a:xfrm>
            <a:off x="533400" y="9815"/>
            <a:ext cx="6477000" cy="523220"/>
          </a:xfrm>
          <a:prstGeom prst="rect">
            <a:avLst/>
          </a:prstGeom>
        </p:spPr>
        <p:txBody>
          <a:bodyPr wrap="square">
            <a:spAutoFit/>
          </a:bodyPr>
          <a:lstStyle/>
          <a:p>
            <a:pPr algn="ctr"/>
            <a:r>
              <a:rPr lang="en-US" sz="2800" b="1" dirty="0">
                <a:latin typeface="Times New Roman" pitchFamily="18" charset="0"/>
                <a:cs typeface="Times New Roman" pitchFamily="18" charset="0"/>
              </a:rPr>
              <a:t>4.2. Dairy Cattle Compositions </a:t>
            </a:r>
            <a:r>
              <a:rPr lang="en-US" sz="2000" dirty="0">
                <a:latin typeface="Times New Roman" pitchFamily="18" charset="0"/>
                <a:cs typeface="Times New Roman" pitchFamily="18" charset="0"/>
              </a:rPr>
              <a:t> </a:t>
            </a:r>
          </a:p>
        </p:txBody>
      </p:sp>
    </p:spTree>
    <p:extLst>
      <p:ext uri="{BB962C8B-B14F-4D97-AF65-F5344CB8AC3E}">
        <p14:creationId xmlns:p14="http://schemas.microsoft.com/office/powerpoint/2010/main" val="23155803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Autofit/>
          </a:bodyPr>
          <a:lstStyle/>
          <a:p>
            <a:r>
              <a:rPr lang="en-US" sz="2800" dirty="0">
                <a:latin typeface="Times New Roman" pitchFamily="18" charset="0"/>
                <a:cs typeface="Times New Roman" pitchFamily="18" charset="0"/>
              </a:rPr>
              <a:t>The average number of local and cross breed cattle per family in the study area.</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45160066"/>
              </p:ext>
            </p:extLst>
          </p:nvPr>
        </p:nvGraphicFramePr>
        <p:xfrm>
          <a:off x="1" y="1371602"/>
          <a:ext cx="9143998" cy="4648925"/>
        </p:xfrm>
        <a:graphic>
          <a:graphicData uri="http://schemas.openxmlformats.org/drawingml/2006/table">
            <a:tbl>
              <a:tblPr firstRow="1" firstCol="1" bandRow="1">
                <a:tableStyleId>{5C22544A-7EE6-4342-B048-85BDC9FD1C3A}</a:tableStyleId>
              </a:tblPr>
              <a:tblGrid>
                <a:gridCol w="1828799"/>
                <a:gridCol w="914400"/>
                <a:gridCol w="914400"/>
                <a:gridCol w="838200"/>
                <a:gridCol w="1524000"/>
                <a:gridCol w="1981200"/>
                <a:gridCol w="1142999"/>
              </a:tblGrid>
              <a:tr h="775145">
                <a:tc rowSpan="2">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a:t>
                      </a:r>
                    </a:p>
                    <a:p>
                      <a:pPr marL="0" marR="0">
                        <a:lnSpc>
                          <a:spcPct val="115000"/>
                        </a:lnSpc>
                        <a:spcBef>
                          <a:spcPts val="0"/>
                        </a:spcBef>
                        <a:spcAft>
                          <a:spcPts val="0"/>
                        </a:spcAft>
                      </a:pPr>
                      <a:r>
                        <a:rPr lang="en-US" sz="2400" dirty="0">
                          <a:effectLst/>
                          <a:latin typeface="Times New Roman" pitchFamily="18" charset="0"/>
                          <a:cs typeface="Times New Roman" pitchFamily="18" charset="0"/>
                        </a:rPr>
                        <a:t>Cattle  </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rowSpan="2">
                  <a:txBody>
                    <a:bodyPr/>
                    <a:lstStyle/>
                    <a:p>
                      <a:pPr marL="0" marR="0" algn="ctr">
                        <a:lnSpc>
                          <a:spcPct val="115000"/>
                        </a:lnSpc>
                        <a:spcBef>
                          <a:spcPts val="0"/>
                        </a:spcBef>
                        <a:spcAft>
                          <a:spcPts val="0"/>
                        </a:spcAft>
                      </a:pPr>
                      <a:r>
                        <a:rPr lang="en-US" sz="2400" dirty="0">
                          <a:effectLst/>
                          <a:latin typeface="Times New Roman" pitchFamily="18" charset="0"/>
                          <a:cs typeface="Times New Roman" pitchFamily="18" charset="0"/>
                        </a:rPr>
                        <a:t> </a:t>
                      </a:r>
                    </a:p>
                    <a:p>
                      <a:pPr marL="0" marR="0" algn="ctr">
                        <a:lnSpc>
                          <a:spcPct val="115000"/>
                        </a:lnSpc>
                        <a:spcBef>
                          <a:spcPts val="0"/>
                        </a:spcBef>
                        <a:spcAft>
                          <a:spcPts val="0"/>
                        </a:spcAft>
                      </a:pPr>
                      <a:r>
                        <a:rPr lang="en-US" sz="2400" dirty="0">
                          <a:effectLst/>
                          <a:latin typeface="Times New Roman" pitchFamily="18" charset="0"/>
                          <a:cs typeface="Times New Roman" pitchFamily="18" charset="0"/>
                        </a:rPr>
                        <a:t>Local </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rowSpan="2">
                  <a:txBody>
                    <a:bodyPr/>
                    <a:lstStyle/>
                    <a:p>
                      <a:pPr marL="0" marR="0" algn="ctr">
                        <a:lnSpc>
                          <a:spcPct val="115000"/>
                        </a:lnSpc>
                        <a:spcBef>
                          <a:spcPts val="0"/>
                        </a:spcBef>
                        <a:spcAft>
                          <a:spcPts val="0"/>
                        </a:spcAft>
                      </a:pPr>
                      <a:r>
                        <a:rPr lang="en-US" sz="2400" dirty="0">
                          <a:effectLst/>
                          <a:latin typeface="Times New Roman" pitchFamily="18" charset="0"/>
                          <a:cs typeface="Times New Roman" pitchFamily="18" charset="0"/>
                        </a:rPr>
                        <a:t> </a:t>
                      </a:r>
                    </a:p>
                    <a:p>
                      <a:pPr marL="0" marR="0" algn="ctr">
                        <a:lnSpc>
                          <a:spcPct val="115000"/>
                        </a:lnSpc>
                        <a:spcBef>
                          <a:spcPts val="0"/>
                        </a:spcBef>
                        <a:spcAft>
                          <a:spcPts val="0"/>
                        </a:spcAft>
                      </a:pPr>
                      <a:r>
                        <a:rPr lang="en-US" sz="2400" dirty="0">
                          <a:effectLst/>
                          <a:latin typeface="Times New Roman" pitchFamily="18" charset="0"/>
                          <a:cs typeface="Times New Roman" pitchFamily="18" charset="0"/>
                        </a:rPr>
                        <a:t>Cross</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rowSpan="2">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 </a:t>
                      </a:r>
                    </a:p>
                    <a:p>
                      <a:pPr marL="0" marR="0" algn="ctr">
                        <a:lnSpc>
                          <a:spcPct val="115000"/>
                        </a:lnSpc>
                        <a:spcBef>
                          <a:spcPts val="0"/>
                        </a:spcBef>
                        <a:spcAft>
                          <a:spcPts val="0"/>
                        </a:spcAft>
                      </a:pPr>
                      <a:r>
                        <a:rPr lang="en-US" sz="2400">
                          <a:effectLst/>
                          <a:latin typeface="Times New Roman" pitchFamily="18" charset="0"/>
                          <a:cs typeface="Times New Roman" pitchFamily="18" charset="0"/>
                        </a:rPr>
                        <a:t>Total </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gridSpan="2">
                  <a:txBody>
                    <a:bodyPr/>
                    <a:lstStyle/>
                    <a:p>
                      <a:pPr marL="0" marR="217170">
                        <a:lnSpc>
                          <a:spcPct val="115000"/>
                        </a:lnSpc>
                        <a:spcBef>
                          <a:spcPts val="0"/>
                        </a:spcBef>
                        <a:spcAft>
                          <a:spcPts val="0"/>
                        </a:spcAft>
                      </a:pPr>
                      <a:r>
                        <a:rPr lang="en-US" sz="2400">
                          <a:effectLst/>
                          <a:latin typeface="Times New Roman" pitchFamily="18" charset="0"/>
                          <a:cs typeface="Times New Roman" pitchFamily="18" charset="0"/>
                        </a:rPr>
                        <a:t>     Mean ±SD (n =126)</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a:txBody>
                    <a:bodyPr/>
                    <a:lstStyle/>
                    <a:p>
                      <a:pPr marL="0" marR="0" indent="-127635">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68580" marR="68580" marT="0" marB="0"/>
                </a:tc>
              </a:tr>
              <a:tr h="56417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Local </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Cross </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smtClean="0">
                          <a:effectLst/>
                          <a:latin typeface="Times New Roman" pitchFamily="18" charset="0"/>
                          <a:cs typeface="Times New Roman" pitchFamily="18" charset="0"/>
                        </a:rPr>
                        <a:t>Overall  </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r>
              <a:tr h="669661">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Cows </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327</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97</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effectLst/>
                          <a:latin typeface="Times New Roman" pitchFamily="18" charset="0"/>
                          <a:cs typeface="Times New Roman" pitchFamily="18" charset="0"/>
                        </a:rPr>
                        <a:t>424</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2.67±2.036</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a:t>
                      </a:r>
                      <a:r>
                        <a:rPr lang="en-US" sz="2400" dirty="0" smtClean="0">
                          <a:effectLst/>
                          <a:latin typeface="Times New Roman" pitchFamily="18" charset="0"/>
                          <a:cs typeface="Times New Roman" pitchFamily="18" charset="0"/>
                        </a:rPr>
                        <a:t>0.77±1.104</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3.36</a:t>
                      </a:r>
                      <a:endParaRPr lang="en-US" sz="2400">
                        <a:solidFill>
                          <a:srgbClr val="000000"/>
                        </a:solidFill>
                        <a:effectLst/>
                        <a:latin typeface="Times New Roman" pitchFamily="18" charset="0"/>
                        <a:ea typeface="Calibri"/>
                        <a:cs typeface="Times New Roman" pitchFamily="18" charset="0"/>
                      </a:endParaRPr>
                    </a:p>
                  </a:txBody>
                  <a:tcPr marL="68580" marR="68580" marT="0" marB="0"/>
                </a:tc>
              </a:tr>
              <a:tr h="753369">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Calves </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171</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14</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185</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1.36±1.054</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a:t>
                      </a:r>
                      <a:r>
                        <a:rPr lang="en-US" sz="2400" dirty="0" smtClean="0">
                          <a:effectLst/>
                          <a:latin typeface="Times New Roman" pitchFamily="18" charset="0"/>
                          <a:cs typeface="Times New Roman" pitchFamily="18" charset="0"/>
                        </a:rPr>
                        <a:t> </a:t>
                      </a:r>
                      <a:r>
                        <a:rPr lang="en-US" sz="2400" dirty="0">
                          <a:effectLst/>
                          <a:latin typeface="Times New Roman" pitchFamily="18" charset="0"/>
                          <a:cs typeface="Times New Roman" pitchFamily="18" charset="0"/>
                        </a:rPr>
                        <a:t>0.11±0.424</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1.46</a:t>
                      </a:r>
                      <a:endParaRPr lang="en-US" sz="2400">
                        <a:solidFill>
                          <a:srgbClr val="000000"/>
                        </a:solidFill>
                        <a:effectLst/>
                        <a:latin typeface="Times New Roman" pitchFamily="18" charset="0"/>
                        <a:ea typeface="Calibri"/>
                        <a:cs typeface="Times New Roman" pitchFamily="18" charset="0"/>
                      </a:endParaRPr>
                    </a:p>
                  </a:txBody>
                  <a:tcPr marL="68580" marR="68580" marT="0" marB="0"/>
                </a:tc>
              </a:tr>
              <a:tr h="669661">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Heifers </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58</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68</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126</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0.46±0.665</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a:t>
                      </a:r>
                      <a:r>
                        <a:rPr lang="en-US" sz="2400" dirty="0" smtClean="0">
                          <a:effectLst/>
                          <a:latin typeface="Times New Roman" pitchFamily="18" charset="0"/>
                          <a:cs typeface="Times New Roman" pitchFamily="18" charset="0"/>
                        </a:rPr>
                        <a:t>   0.54±0.882</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1.00</a:t>
                      </a:r>
                      <a:endParaRPr lang="en-US" sz="2400">
                        <a:solidFill>
                          <a:srgbClr val="000000"/>
                        </a:solidFill>
                        <a:effectLst/>
                        <a:latin typeface="Times New Roman" pitchFamily="18" charset="0"/>
                        <a:ea typeface="Calibri"/>
                        <a:cs typeface="Times New Roman" pitchFamily="18" charset="0"/>
                      </a:endParaRPr>
                    </a:p>
                  </a:txBody>
                  <a:tcPr marL="68580" marR="68580" marT="0" marB="0"/>
                </a:tc>
              </a:tr>
              <a:tr h="606587">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Bulls &amp; oxen</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185</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47</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232</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1.47±0.787</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a:t>
                      </a:r>
                      <a:r>
                        <a:rPr lang="en-US" sz="2400" dirty="0" smtClean="0">
                          <a:effectLst/>
                          <a:latin typeface="Times New Roman" pitchFamily="18" charset="0"/>
                          <a:cs typeface="Times New Roman" pitchFamily="18" charset="0"/>
                        </a:rPr>
                        <a:t>0.37±0.936</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smtClean="0">
                          <a:effectLst/>
                          <a:latin typeface="Times New Roman" pitchFamily="18" charset="0"/>
                          <a:cs typeface="Times New Roman" pitchFamily="18" charset="0"/>
                        </a:rPr>
                        <a:t>1.84</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r>
              <a:tr h="610327">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Overall </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741</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226</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967</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tabLst>
                          <a:tab pos="320675" algn="ctr"/>
                          <a:tab pos="641985" algn="r"/>
                        </a:tabLst>
                      </a:pPr>
                      <a:r>
                        <a:rPr lang="en-US" sz="2400">
                          <a:effectLst/>
                          <a:latin typeface="Times New Roman" pitchFamily="18" charset="0"/>
                          <a:cs typeface="Times New Roman" pitchFamily="18" charset="0"/>
                        </a:rPr>
                        <a:t>5.88	 </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1.79</a:t>
                      </a:r>
                      <a:endParaRPr lang="en-US" sz="24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7.67</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8547571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067800" cy="6858000"/>
          </a:xfrm>
        </p:spPr>
        <p:txBody>
          <a:bodyPr>
            <a:normAutofit fontScale="92500" lnSpcReduction="10000"/>
          </a:bodyPr>
          <a:lstStyle/>
          <a:p>
            <a:pPr marL="0" indent="0" algn="ctr">
              <a:buNone/>
            </a:pPr>
            <a:r>
              <a:rPr lang="en-US" sz="2800" b="1" dirty="0" smtClean="0">
                <a:latin typeface="Times New Roman" pitchFamily="18" charset="0"/>
                <a:cs typeface="Times New Roman" pitchFamily="18" charset="0"/>
              </a:rPr>
              <a:t>4.4</a:t>
            </a:r>
            <a:r>
              <a:rPr lang="en-US" sz="2800" b="1" dirty="0">
                <a:latin typeface="Times New Roman" pitchFamily="18" charset="0"/>
                <a:cs typeface="Times New Roman" pitchFamily="18" charset="0"/>
              </a:rPr>
              <a:t>. Milk Production </a:t>
            </a:r>
          </a:p>
          <a:p>
            <a:pPr algn="just">
              <a:lnSpc>
                <a:spcPct val="160000"/>
              </a:lnSpc>
              <a:buFont typeface="Wingdings" pitchFamily="2" charset="2"/>
              <a:buChar char="ü"/>
            </a:pPr>
            <a:r>
              <a:rPr lang="en-US" sz="2600" dirty="0">
                <a:latin typeface="Times New Roman" pitchFamily="18" charset="0"/>
                <a:cs typeface="Times New Roman" pitchFamily="18" charset="0"/>
              </a:rPr>
              <a:t>The </a:t>
            </a:r>
            <a:r>
              <a:rPr lang="en-US" sz="2600" dirty="0" smtClean="0">
                <a:latin typeface="Times New Roman" pitchFamily="18" charset="0"/>
                <a:cs typeface="Times New Roman" pitchFamily="18" charset="0"/>
              </a:rPr>
              <a:t>mixed production system was the main production type, about 126 </a:t>
            </a:r>
            <a:r>
              <a:rPr lang="en-US" sz="2600" dirty="0">
                <a:latin typeface="Times New Roman" pitchFamily="18" charset="0"/>
                <a:cs typeface="Times New Roman" pitchFamily="18" charset="0"/>
              </a:rPr>
              <a:t>(100%) in the study area. </a:t>
            </a:r>
            <a:endParaRPr lang="en-US" sz="2600" dirty="0" smtClean="0">
              <a:latin typeface="Times New Roman" pitchFamily="18" charset="0"/>
              <a:cs typeface="Times New Roman" pitchFamily="18" charset="0"/>
            </a:endParaRPr>
          </a:p>
          <a:p>
            <a:pPr algn="just">
              <a:lnSpc>
                <a:spcPct val="160000"/>
              </a:lnSpc>
              <a:buFont typeface="Wingdings" pitchFamily="2" charset="2"/>
              <a:buChar char="ü"/>
            </a:pPr>
            <a:r>
              <a:rPr lang="en-US" sz="2600" dirty="0">
                <a:latin typeface="Times New Roman" pitchFamily="18" charset="0"/>
                <a:cs typeface="Times New Roman" pitchFamily="18" charset="0"/>
              </a:rPr>
              <a:t>About 126 people (100%) </a:t>
            </a:r>
            <a:r>
              <a:rPr lang="en-US" sz="2600" dirty="0" smtClean="0">
                <a:latin typeface="Times New Roman" pitchFamily="18" charset="0"/>
                <a:cs typeface="Times New Roman" pitchFamily="18" charset="0"/>
              </a:rPr>
              <a:t>was  </a:t>
            </a:r>
            <a:r>
              <a:rPr lang="en-US" sz="2600" dirty="0">
                <a:latin typeface="Times New Roman" pitchFamily="18" charset="0"/>
                <a:cs typeface="Times New Roman" pitchFamily="18" charset="0"/>
              </a:rPr>
              <a:t>got their </a:t>
            </a:r>
            <a:r>
              <a:rPr lang="en-US" sz="2600" dirty="0" smtClean="0">
                <a:latin typeface="Times New Roman" pitchFamily="18" charset="0"/>
                <a:cs typeface="Times New Roman" pitchFamily="18" charset="0"/>
              </a:rPr>
              <a:t>only cow milk from </a:t>
            </a:r>
            <a:r>
              <a:rPr lang="en-US" sz="2600" dirty="0">
                <a:latin typeface="Times New Roman" pitchFamily="18" charset="0"/>
                <a:cs typeface="Times New Roman" pitchFamily="18" charset="0"/>
              </a:rPr>
              <a:t>home production.</a:t>
            </a:r>
          </a:p>
          <a:p>
            <a:pPr algn="just">
              <a:lnSpc>
                <a:spcPct val="160000"/>
              </a:lnSpc>
              <a:buFont typeface="Wingdings" pitchFamily="2" charset="2"/>
              <a:buChar char="ü"/>
            </a:pPr>
            <a:r>
              <a:rPr lang="en-US" sz="2600" dirty="0" smtClean="0">
                <a:latin typeface="Times New Roman" pitchFamily="18" charset="0"/>
                <a:cs typeface="Times New Roman" pitchFamily="18" charset="0"/>
              </a:rPr>
              <a:t>Current study not line with the </a:t>
            </a:r>
            <a:r>
              <a:rPr lang="en-US" sz="2600" dirty="0">
                <a:latin typeface="Times New Roman" pitchFamily="18" charset="0"/>
                <a:cs typeface="Times New Roman" pitchFamily="18" charset="0"/>
              </a:rPr>
              <a:t>CSA (2014/15), cattle account for the majority (81.2%) of the nation's yearly milk production, followed by goats (7.9%), camels (6.3%), and sheep (4.6</a:t>
            </a:r>
            <a:r>
              <a:rPr lang="en-US" sz="2600" dirty="0" smtClean="0">
                <a:latin typeface="Times New Roman" pitchFamily="18" charset="0"/>
                <a:cs typeface="Times New Roman" pitchFamily="18" charset="0"/>
              </a:rPr>
              <a:t>%).</a:t>
            </a:r>
          </a:p>
          <a:p>
            <a:pPr algn="just">
              <a:lnSpc>
                <a:spcPct val="160000"/>
              </a:lnSpc>
              <a:buFont typeface="Wingdings" pitchFamily="2" charset="2"/>
              <a:buChar char="ü"/>
            </a:pPr>
            <a:r>
              <a:rPr lang="en-US" sz="2600" dirty="0">
                <a:latin typeface="Times New Roman" pitchFamily="18" charset="0"/>
                <a:cs typeface="Times New Roman" pitchFamily="18" charset="0"/>
              </a:rPr>
              <a:t>The current finding is also in line with the finding of </a:t>
            </a:r>
            <a:r>
              <a:rPr lang="en-US" sz="2600" dirty="0" err="1">
                <a:latin typeface="Times New Roman" pitchFamily="18" charset="0"/>
                <a:cs typeface="Times New Roman" pitchFamily="18" charset="0"/>
              </a:rPr>
              <a:t>Kebede</a:t>
            </a:r>
            <a:r>
              <a:rPr lang="en-US" sz="2600" dirty="0">
                <a:latin typeface="Times New Roman" pitchFamily="18" charset="0"/>
                <a:cs typeface="Times New Roman" pitchFamily="18" charset="0"/>
              </a:rPr>
              <a:t> (2020), who reported that in </a:t>
            </a:r>
            <a:r>
              <a:rPr lang="en-US" sz="2600" dirty="0" err="1">
                <a:latin typeface="Times New Roman" pitchFamily="18" charset="0"/>
                <a:cs typeface="Times New Roman" pitchFamily="18" charset="0"/>
              </a:rPr>
              <a:t>Kaffa</a:t>
            </a:r>
            <a:r>
              <a:rPr lang="en-US" sz="2600" dirty="0">
                <a:latin typeface="Times New Roman" pitchFamily="18" charset="0"/>
                <a:cs typeface="Times New Roman" pitchFamily="18" charset="0"/>
              </a:rPr>
              <a:t> and </a:t>
            </a:r>
            <a:r>
              <a:rPr lang="en-US" sz="2600" dirty="0" err="1">
                <a:latin typeface="Times New Roman" pitchFamily="18" charset="0"/>
                <a:cs typeface="Times New Roman" pitchFamily="18" charset="0"/>
              </a:rPr>
              <a:t>Sheka</a:t>
            </a:r>
            <a:r>
              <a:rPr lang="en-US" sz="2600" dirty="0">
                <a:latin typeface="Times New Roman" pitchFamily="18" charset="0"/>
                <a:cs typeface="Times New Roman" pitchFamily="18" charset="0"/>
              </a:rPr>
              <a:t> Zones, Southern Ethiopia, the major production systems were mixed crop livestock production systems in which cereal crops predominantly produced. </a:t>
            </a:r>
          </a:p>
          <a:p>
            <a:pPr algn="just">
              <a:lnSpc>
                <a:spcPct val="200000"/>
              </a:lnSpc>
              <a:buFont typeface="Wingdings" pitchFamily="2" charset="2"/>
              <a:buChar char="ü"/>
            </a:pPr>
            <a:endParaRPr lang="en-US" sz="2400" dirty="0">
              <a:latin typeface="Times New Roman" pitchFamily="18" charset="0"/>
              <a:cs typeface="Times New Roman" pitchFamily="18" charset="0"/>
            </a:endParaRPr>
          </a:p>
          <a:p>
            <a:pPr marL="0" indent="0">
              <a:buNone/>
            </a:pPr>
            <a:endParaRPr lang="en-US" sz="2400" dirty="0"/>
          </a:p>
        </p:txBody>
      </p:sp>
    </p:spTree>
    <p:extLst>
      <p:ext uri="{BB962C8B-B14F-4D97-AF65-F5344CB8AC3E}">
        <p14:creationId xmlns:p14="http://schemas.microsoft.com/office/powerpoint/2010/main" val="2751808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845"/>
            <a:ext cx="9067800" cy="730155"/>
          </a:xfrm>
        </p:spPr>
        <p:txBody>
          <a:bodyPr>
            <a:noAutofit/>
          </a:bodyPr>
          <a:lstStyle/>
          <a:p>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4.5. </a:t>
            </a:r>
            <a:r>
              <a:rPr lang="en-US" sz="2800" b="1" dirty="0">
                <a:latin typeface="Times New Roman" pitchFamily="18" charset="0"/>
                <a:cs typeface="Times New Roman" pitchFamily="18" charset="0"/>
              </a:rPr>
              <a:t>Milking practices </a:t>
            </a:r>
            <a:br>
              <a:rPr lang="en-US" sz="2800" b="1" dirty="0">
                <a:latin typeface="Times New Roman" pitchFamily="18" charset="0"/>
                <a:cs typeface="Times New Roman" pitchFamily="18" charset="0"/>
              </a:rPr>
            </a:br>
            <a:r>
              <a:rPr lang="en-US" sz="2800" b="1" dirty="0">
                <a:latin typeface="Times New Roman" pitchFamily="18" charset="0"/>
                <a:cs typeface="Times New Roman" pitchFamily="18" charset="0"/>
              </a:rPr>
              <a:t/>
            </a:r>
            <a:br>
              <a:rPr lang="en-US" sz="2800" b="1"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0" y="609600"/>
            <a:ext cx="9067800" cy="6248400"/>
          </a:xfrm>
        </p:spPr>
        <p:txBody>
          <a:bodyPr>
            <a:noAutofit/>
          </a:bodyPr>
          <a:lstStyle/>
          <a:p>
            <a:pPr algn="just">
              <a:lnSpc>
                <a:spcPct val="150000"/>
              </a:lnSpc>
              <a:buFont typeface="Wingdings" pitchFamily="2" charset="2"/>
              <a:buChar char="v"/>
            </a:pPr>
            <a:r>
              <a:rPr lang="en-US" sz="2400" dirty="0" smtClean="0">
                <a:latin typeface="Times New Roman" pitchFamily="18" charset="0"/>
                <a:cs typeface="Times New Roman" pitchFamily="18" charset="0"/>
              </a:rPr>
              <a:t>The calf </a:t>
            </a:r>
            <a:r>
              <a:rPr lang="en-US" sz="2400" dirty="0">
                <a:latin typeface="Times New Roman" pitchFamily="18" charset="0"/>
                <a:cs typeface="Times New Roman" pitchFamily="18" charset="0"/>
              </a:rPr>
              <a:t>suckling was the sole technique of milking about 93 (73.8%) </a:t>
            </a:r>
            <a:r>
              <a:rPr lang="en-US" sz="2400" dirty="0" smtClean="0">
                <a:latin typeface="Times New Roman" pitchFamily="18" charset="0"/>
                <a:cs typeface="Times New Roman" pitchFamily="18" charset="0"/>
              </a:rPr>
              <a:t> and </a:t>
            </a:r>
            <a:r>
              <a:rPr lang="en-US" sz="2400" dirty="0">
                <a:latin typeface="Times New Roman" pitchFamily="18" charset="0"/>
                <a:cs typeface="Times New Roman" pitchFamily="18" charset="0"/>
              </a:rPr>
              <a:t>washing teat and calf suckling were the second techniques of </a:t>
            </a:r>
            <a:r>
              <a:rPr lang="en-US" sz="2400" dirty="0" smtClean="0">
                <a:latin typeface="Times New Roman" pitchFamily="18" charset="0"/>
                <a:cs typeface="Times New Roman" pitchFamily="18" charset="0"/>
              </a:rPr>
              <a:t>22 </a:t>
            </a:r>
            <a:r>
              <a:rPr lang="en-US" sz="2400" dirty="0">
                <a:latin typeface="Times New Roman" pitchFamily="18" charset="0"/>
                <a:cs typeface="Times New Roman" pitchFamily="18" charset="0"/>
              </a:rPr>
              <a:t>(</a:t>
            </a:r>
            <a:r>
              <a:rPr lang="en-US" sz="2400" dirty="0" smtClean="0">
                <a:latin typeface="Times New Roman" pitchFamily="18" charset="0"/>
                <a:cs typeface="Times New Roman" pitchFamily="18" charset="0"/>
              </a:rPr>
              <a:t>17.46 in </a:t>
            </a:r>
            <a:r>
              <a:rPr lang="en-US" sz="2400" dirty="0">
                <a:latin typeface="Times New Roman" pitchFamily="18" charset="0"/>
                <a:cs typeface="Times New Roman" pitchFamily="18" charset="0"/>
              </a:rPr>
              <a:t>the study </a:t>
            </a:r>
            <a:r>
              <a:rPr lang="en-US" sz="2400" dirty="0" smtClean="0">
                <a:latin typeface="Times New Roman" pitchFamily="18" charset="0"/>
                <a:cs typeface="Times New Roman" pitchFamily="18" charset="0"/>
              </a:rPr>
              <a:t>area.</a:t>
            </a:r>
          </a:p>
          <a:p>
            <a:pPr algn="just">
              <a:lnSpc>
                <a:spcPct val="150000"/>
              </a:lnSpc>
              <a:buFont typeface="Wingdings" pitchFamily="2" charset="2"/>
              <a:buChar char="v"/>
            </a:pPr>
            <a:r>
              <a:rPr lang="en-US" sz="2400" dirty="0" smtClean="0">
                <a:latin typeface="Times New Roman" pitchFamily="18" charset="0"/>
                <a:cs typeface="Times New Roman" pitchFamily="18" charset="0"/>
              </a:rPr>
              <a:t>A calf </a:t>
            </a:r>
            <a:r>
              <a:rPr lang="en-US" sz="2400" dirty="0">
                <a:latin typeface="Times New Roman" pitchFamily="18" charset="0"/>
                <a:cs typeface="Times New Roman" pitchFamily="18" charset="0"/>
              </a:rPr>
              <a:t>suckling, and both washing teat and calf suckling techniques </a:t>
            </a:r>
            <a:r>
              <a:rPr lang="en-US" sz="2400" dirty="0" smtClean="0">
                <a:latin typeface="Times New Roman" pitchFamily="18" charset="0"/>
                <a:cs typeface="Times New Roman" pitchFamily="18" charset="0"/>
              </a:rPr>
              <a:t>were practiced, about 43 </a:t>
            </a:r>
            <a:r>
              <a:rPr lang="en-US" sz="2400" dirty="0">
                <a:latin typeface="Times New Roman" pitchFamily="18" charset="0"/>
                <a:cs typeface="Times New Roman" pitchFamily="18" charset="0"/>
              </a:rPr>
              <a:t>(58.90%), and 19 (26.02%), respectively, </a:t>
            </a:r>
            <a:r>
              <a:rPr lang="en-US" sz="2400" dirty="0" smtClean="0">
                <a:latin typeface="Times New Roman" pitchFamily="18" charset="0"/>
                <a:cs typeface="Times New Roman" pitchFamily="18" charset="0"/>
              </a:rPr>
              <a:t>in midland</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while,  about 50 </a:t>
            </a:r>
            <a:r>
              <a:rPr lang="en-US" sz="2400" dirty="0">
                <a:latin typeface="Times New Roman" pitchFamily="18" charset="0"/>
                <a:cs typeface="Times New Roman" pitchFamily="18" charset="0"/>
              </a:rPr>
              <a:t>(68.49%), and 3 (5.66%), respectively, of respondents used that type of milking technique.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v"/>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funding was in line with </a:t>
            </a:r>
            <a:r>
              <a:rPr lang="en-US" sz="2400" dirty="0" err="1">
                <a:latin typeface="Times New Roman" pitchFamily="18" charset="0"/>
                <a:cs typeface="Times New Roman" pitchFamily="18" charset="0"/>
              </a:rPr>
              <a:t>Nigus</a:t>
            </a:r>
            <a:r>
              <a:rPr lang="en-US" sz="2400" dirty="0">
                <a:latin typeface="Times New Roman" pitchFamily="18" charset="0"/>
                <a:cs typeface="Times New Roman" pitchFamily="18" charset="0"/>
              </a:rPr>
              <a:t> </a:t>
            </a:r>
            <a:r>
              <a:rPr lang="en-US" sz="2400" i="1" dirty="0">
                <a:latin typeface="Times New Roman" pitchFamily="18" charset="0"/>
                <a:cs typeface="Times New Roman" pitchFamily="18" charset="0"/>
              </a:rPr>
              <a:t>et al.</a:t>
            </a:r>
            <a:r>
              <a:rPr lang="en-US" sz="2400" dirty="0">
                <a:latin typeface="Times New Roman" pitchFamily="18" charset="0"/>
                <a:cs typeface="Times New Roman" pitchFamily="18" charset="0"/>
              </a:rPr>
              <a:t> (2017), who reported that hand milking was the sole milking method practiced and calves were allowed to suckle their dams before and after milking. </a:t>
            </a:r>
          </a:p>
        </p:txBody>
      </p:sp>
    </p:spTree>
    <p:extLst>
      <p:ext uri="{BB962C8B-B14F-4D97-AF65-F5344CB8AC3E}">
        <p14:creationId xmlns:p14="http://schemas.microsoft.com/office/powerpoint/2010/main" val="3100269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sz="3200" b="1" dirty="0" smtClean="0">
                <a:latin typeface="Times New Roman" pitchFamily="18" charset="0"/>
                <a:cs typeface="Times New Roman" pitchFamily="18" charset="0"/>
              </a:rPr>
              <a:t>OUTLINES </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838200"/>
            <a:ext cx="9144000" cy="6019800"/>
          </a:xfrm>
        </p:spPr>
        <p:style>
          <a:lnRef idx="2">
            <a:schemeClr val="dk1"/>
          </a:lnRef>
          <a:fillRef idx="1">
            <a:schemeClr val="lt1"/>
          </a:fillRef>
          <a:effectRef idx="0">
            <a:schemeClr val="dk1"/>
          </a:effectRef>
          <a:fontRef idx="minor">
            <a:schemeClr val="dk1"/>
          </a:fontRef>
        </p:style>
        <p:txBody>
          <a:bodyPr/>
          <a:lstStyle/>
          <a:p>
            <a:pPr marL="514350" indent="-514350" algn="just">
              <a:lnSpc>
                <a:spcPct val="200000"/>
              </a:lnSpc>
              <a:buFont typeface="+mj-lt"/>
              <a:buAutoNum type="arabicPeriod"/>
            </a:pPr>
            <a:r>
              <a:rPr lang="en-US" b="1" i="1" kern="0" dirty="0">
                <a:latin typeface="Times New Roman" pitchFamily="18" charset="0"/>
                <a:ea typeface="Times New Roman"/>
                <a:cs typeface="Times New Roman" pitchFamily="18" charset="0"/>
              </a:rPr>
              <a:t>INTRODUCTION </a:t>
            </a:r>
          </a:p>
          <a:p>
            <a:pPr marL="514350" indent="-514350" algn="just">
              <a:lnSpc>
                <a:spcPct val="200000"/>
              </a:lnSpc>
              <a:buFont typeface="+mj-lt"/>
              <a:buAutoNum type="arabicPeriod"/>
            </a:pPr>
            <a:r>
              <a:rPr lang="en-US" b="1" i="1" kern="0" dirty="0">
                <a:latin typeface="Times New Roman" pitchFamily="18" charset="0"/>
                <a:ea typeface="Times New Roman"/>
                <a:cs typeface="Times New Roman" pitchFamily="18" charset="0"/>
              </a:rPr>
              <a:t>MATERIALS AND METHODS</a:t>
            </a:r>
          </a:p>
          <a:p>
            <a:pPr marL="0" indent="0">
              <a:lnSpc>
                <a:spcPct val="200000"/>
              </a:lnSpc>
              <a:buNone/>
            </a:pPr>
            <a:r>
              <a:rPr lang="en-US" b="1" i="1" dirty="0">
                <a:latin typeface="Times New Roman" pitchFamily="18" charset="0"/>
                <a:cs typeface="Times New Roman" pitchFamily="18" charset="0"/>
              </a:rPr>
              <a:t>3. </a:t>
            </a:r>
            <a:r>
              <a:rPr lang="en-US" b="1" i="1" dirty="0" smtClean="0">
                <a:latin typeface="Times New Roman" pitchFamily="18" charset="0"/>
                <a:cs typeface="Times New Roman" pitchFamily="18" charset="0"/>
              </a:rPr>
              <a:t>RESULTS </a:t>
            </a:r>
            <a:r>
              <a:rPr lang="en-US" b="1" i="1" dirty="0">
                <a:latin typeface="Times New Roman" pitchFamily="18" charset="0"/>
                <a:cs typeface="Times New Roman" pitchFamily="18" charset="0"/>
              </a:rPr>
              <a:t>AND </a:t>
            </a:r>
            <a:r>
              <a:rPr lang="en-US" b="1" i="1" dirty="0" smtClean="0">
                <a:latin typeface="Times New Roman" pitchFamily="18" charset="0"/>
                <a:cs typeface="Times New Roman" pitchFamily="18" charset="0"/>
              </a:rPr>
              <a:t>DISCUSIONS</a:t>
            </a:r>
            <a:endParaRPr lang="en-US" b="1" i="1" dirty="0">
              <a:latin typeface="Times New Roman" pitchFamily="18" charset="0"/>
              <a:cs typeface="Times New Roman" pitchFamily="18" charset="0"/>
            </a:endParaRPr>
          </a:p>
          <a:p>
            <a:pPr marL="0" indent="0">
              <a:lnSpc>
                <a:spcPct val="200000"/>
              </a:lnSpc>
              <a:buNone/>
            </a:pPr>
            <a:r>
              <a:rPr lang="en-US" b="1" i="1" dirty="0">
                <a:latin typeface="Times New Roman" pitchFamily="18" charset="0"/>
                <a:cs typeface="Times New Roman" pitchFamily="18" charset="0"/>
              </a:rPr>
              <a:t>4. CONCLUSSION AND RECOMMENDATIONS</a:t>
            </a:r>
          </a:p>
          <a:p>
            <a:pPr marL="0" indent="0">
              <a:buNone/>
            </a:pPr>
            <a:endParaRPr lang="en-US" i="1" dirty="0"/>
          </a:p>
        </p:txBody>
      </p:sp>
    </p:spTree>
    <p:extLst>
      <p:ext uri="{BB962C8B-B14F-4D97-AF65-F5344CB8AC3E}">
        <p14:creationId xmlns:p14="http://schemas.microsoft.com/office/powerpoint/2010/main" val="4601223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hp\Desktop\habte print\101MSDCF\DSC04423.JPG"/>
          <p:cNvPicPr>
            <a:picLocks noGrp="1"/>
          </p:cNvPicPr>
          <p:nvPr>
            <p:ph idx="1"/>
          </p:nvPr>
        </p:nvPicPr>
        <p:blipFill rotWithShape="1">
          <a:blip r:embed="rId2" cstate="print">
            <a:extLst>
              <a:ext uri="{28A0092B-C50C-407E-A947-70E740481C1C}">
                <a14:useLocalDpi xmlns:a14="http://schemas.microsoft.com/office/drawing/2010/main" val="0"/>
              </a:ext>
            </a:extLst>
          </a:blip>
          <a:srcRect/>
          <a:stretch>
            <a:fillRect/>
          </a:stretch>
        </p:blipFill>
        <p:spPr>
          <a:xfrm>
            <a:off x="152400" y="76200"/>
            <a:ext cx="8763000" cy="6553200"/>
          </a:xfrm>
          <a:prstGeom prst="rect">
            <a:avLst/>
          </a:prstGeom>
        </p:spPr>
      </p:pic>
    </p:spTree>
    <p:extLst>
      <p:ext uri="{BB962C8B-B14F-4D97-AF65-F5344CB8AC3E}">
        <p14:creationId xmlns:p14="http://schemas.microsoft.com/office/powerpoint/2010/main" val="4169125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just">
              <a:lnSpc>
                <a:spcPct val="150000"/>
              </a:lnSpc>
              <a:buFont typeface="Wingdings" pitchFamily="2" charset="2"/>
              <a:buChar char="v"/>
            </a:pPr>
            <a:r>
              <a:rPr lang="en-US" sz="2400" dirty="0">
                <a:latin typeface="Times New Roman" pitchFamily="18" charset="0"/>
                <a:cs typeface="Times New Roman" pitchFamily="18" charset="0"/>
              </a:rPr>
              <a:t>The overall frequency of </a:t>
            </a:r>
            <a:r>
              <a:rPr lang="en-US" sz="2400" dirty="0" smtClean="0">
                <a:latin typeface="Times New Roman" pitchFamily="18" charset="0"/>
                <a:cs typeface="Times New Roman" pitchFamily="18" charset="0"/>
              </a:rPr>
              <a:t>milking </a:t>
            </a:r>
            <a:r>
              <a:rPr lang="en-US" sz="2400" dirty="0">
                <a:latin typeface="Times New Roman" pitchFamily="18" charset="0"/>
                <a:cs typeface="Times New Roman" pitchFamily="18" charset="0"/>
              </a:rPr>
              <a:t>was once a day </a:t>
            </a:r>
            <a:r>
              <a:rPr lang="en-US" sz="2400" dirty="0" smtClean="0">
                <a:latin typeface="Times New Roman" pitchFamily="18" charset="0"/>
                <a:cs typeface="Times New Roman" pitchFamily="18" charset="0"/>
              </a:rPr>
              <a:t>9(7.14</a:t>
            </a:r>
            <a:r>
              <a:rPr lang="en-US" sz="2400" dirty="0">
                <a:latin typeface="Times New Roman" pitchFamily="18" charset="0"/>
                <a:cs typeface="Times New Roman" pitchFamily="18" charset="0"/>
              </a:rPr>
              <a:t>%) and twice a day </a:t>
            </a:r>
            <a:r>
              <a:rPr lang="en-US" sz="2400" dirty="0" smtClean="0">
                <a:latin typeface="Times New Roman" pitchFamily="18" charset="0"/>
                <a:cs typeface="Times New Roman" pitchFamily="18" charset="0"/>
              </a:rPr>
              <a:t>117(92.85%).</a:t>
            </a:r>
          </a:p>
          <a:p>
            <a:pPr algn="just">
              <a:lnSpc>
                <a:spcPct val="150000"/>
              </a:lnSpc>
              <a:buFont typeface="Wingdings" pitchFamily="2" charset="2"/>
              <a:buChar char="v"/>
            </a:pPr>
            <a:r>
              <a:rPr lang="en-US" sz="2400" dirty="0" smtClean="0">
                <a:latin typeface="Times New Roman" pitchFamily="18" charset="0"/>
                <a:cs typeface="Times New Roman" pitchFamily="18" charset="0"/>
              </a:rPr>
              <a:t>About </a:t>
            </a:r>
            <a:r>
              <a:rPr lang="en-US" sz="2400" dirty="0">
                <a:latin typeface="Times New Roman" pitchFamily="18" charset="0"/>
                <a:cs typeface="Times New Roman" pitchFamily="18" charset="0"/>
              </a:rPr>
              <a:t>120 (95.23%) of respondents washed their hands before milking, and the remaining 6 (4.76%) did not wash their hands before milking in the study area.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v"/>
            </a:pPr>
            <a:r>
              <a:rPr lang="en-US" sz="2400" dirty="0">
                <a:latin typeface="Times New Roman" pitchFamily="18" charset="0"/>
                <a:cs typeface="Times New Roman" pitchFamily="18" charset="0"/>
              </a:rPr>
              <a:t>This result was not in line with </a:t>
            </a:r>
            <a:r>
              <a:rPr lang="en-US" sz="2400" dirty="0" err="1">
                <a:latin typeface="Times New Roman" pitchFamily="18" charset="0"/>
                <a:cs typeface="Times New Roman" pitchFamily="18" charset="0"/>
              </a:rPr>
              <a:t>Gemechu</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Amene</a:t>
            </a:r>
            <a:r>
              <a:rPr lang="en-US" sz="2400" dirty="0">
                <a:latin typeface="Times New Roman" pitchFamily="18" charset="0"/>
                <a:cs typeface="Times New Roman" pitchFamily="18" charset="0"/>
              </a:rPr>
              <a:t> (2017), who indicated that 95.6% of respondents wash their hands before </a:t>
            </a:r>
            <a:r>
              <a:rPr lang="en-US" sz="2400" dirty="0" smtClean="0">
                <a:latin typeface="Times New Roman" pitchFamily="18" charset="0"/>
                <a:cs typeface="Times New Roman" pitchFamily="18" charset="0"/>
              </a:rPr>
              <a:t>milking.</a:t>
            </a:r>
          </a:p>
          <a:p>
            <a:pPr algn="just">
              <a:lnSpc>
                <a:spcPct val="150000"/>
              </a:lnSpc>
              <a:buFont typeface="Wingdings" pitchFamily="2" charset="2"/>
              <a:buChar char="v"/>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study revealed by </a:t>
            </a:r>
            <a:r>
              <a:rPr lang="en-US" sz="2400" dirty="0" err="1">
                <a:latin typeface="Times New Roman" pitchFamily="18" charset="0"/>
                <a:cs typeface="Times New Roman" pitchFamily="18" charset="0"/>
              </a:rPr>
              <a:t>Maru</a:t>
            </a:r>
            <a:r>
              <a:rPr lang="en-US" sz="2400" dirty="0">
                <a:latin typeface="Times New Roman" pitchFamily="18" charset="0"/>
                <a:cs typeface="Times New Roman" pitchFamily="18" charset="0"/>
              </a:rPr>
              <a:t> </a:t>
            </a:r>
            <a:r>
              <a:rPr lang="en-US" sz="2400" i="1" dirty="0">
                <a:latin typeface="Times New Roman" pitchFamily="18" charset="0"/>
                <a:cs typeface="Times New Roman" pitchFamily="18" charset="0"/>
              </a:rPr>
              <a:t>et al</a:t>
            </a:r>
            <a:r>
              <a:rPr lang="en-US" sz="2400" dirty="0">
                <a:latin typeface="Times New Roman" pitchFamily="18" charset="0"/>
                <a:cs typeface="Times New Roman" pitchFamily="18" charset="0"/>
              </a:rPr>
              <a:t>. (2023) in Eastern Ethiopia disagreed with the present result: only 52.5% of respondents wash their hands before milking. </a:t>
            </a:r>
          </a:p>
          <a:p>
            <a:pPr marL="0" indent="0" algn="just">
              <a:buNone/>
            </a:pP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334294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lgn="ctr">
              <a:buNone/>
            </a:pPr>
            <a:r>
              <a:rPr lang="en-US" sz="3000" b="1" dirty="0">
                <a:latin typeface="Times New Roman" pitchFamily="18" charset="0"/>
                <a:cs typeface="Times New Roman" pitchFamily="18" charset="0"/>
              </a:rPr>
              <a:t>4.6. Cleaning and </a:t>
            </a:r>
            <a:r>
              <a:rPr lang="en-US" sz="3000" b="1" dirty="0" smtClean="0">
                <a:latin typeface="Times New Roman" pitchFamily="18" charset="0"/>
                <a:cs typeface="Times New Roman" pitchFamily="18" charset="0"/>
              </a:rPr>
              <a:t>Smoking </a:t>
            </a:r>
            <a:r>
              <a:rPr lang="en-US" sz="3000" b="1" dirty="0">
                <a:latin typeface="Times New Roman" pitchFamily="18" charset="0"/>
                <a:cs typeface="Times New Roman" pitchFamily="18" charset="0"/>
              </a:rPr>
              <a:t>practice of M</a:t>
            </a:r>
            <a:r>
              <a:rPr lang="en-US" sz="3000" b="1" dirty="0" smtClean="0">
                <a:latin typeface="Times New Roman" pitchFamily="18" charset="0"/>
                <a:cs typeface="Times New Roman" pitchFamily="18" charset="0"/>
              </a:rPr>
              <a:t>ilk </a:t>
            </a:r>
            <a:r>
              <a:rPr lang="en-US" sz="3000" b="1" dirty="0">
                <a:latin typeface="Times New Roman" pitchFamily="18" charset="0"/>
                <a:cs typeface="Times New Roman" pitchFamily="18" charset="0"/>
              </a:rPr>
              <a:t>H</a:t>
            </a:r>
            <a:r>
              <a:rPr lang="en-US" sz="3000" b="1" dirty="0" smtClean="0">
                <a:latin typeface="Times New Roman" pitchFamily="18" charset="0"/>
                <a:cs typeface="Times New Roman" pitchFamily="18" charset="0"/>
              </a:rPr>
              <a:t>andling </a:t>
            </a:r>
            <a:r>
              <a:rPr lang="en-US" sz="3000" b="1" dirty="0">
                <a:latin typeface="Times New Roman" pitchFamily="18" charset="0"/>
                <a:cs typeface="Times New Roman" pitchFamily="18" charset="0"/>
              </a:rPr>
              <a:t>E</a:t>
            </a:r>
            <a:r>
              <a:rPr lang="en-US" sz="3000" b="1" dirty="0" smtClean="0">
                <a:latin typeface="Times New Roman" pitchFamily="18" charset="0"/>
                <a:cs typeface="Times New Roman" pitchFamily="18" charset="0"/>
              </a:rPr>
              <a:t>quipment </a:t>
            </a:r>
            <a:endParaRPr lang="en-US" sz="3000" b="1" dirty="0">
              <a:latin typeface="Times New Roman" pitchFamily="18" charset="0"/>
              <a:cs typeface="Times New Roman" pitchFamily="18" charset="0"/>
            </a:endParaRPr>
          </a:p>
          <a:p>
            <a:pPr algn="just">
              <a:buFont typeface="Wingdings" pitchFamily="2" charset="2"/>
              <a:buChar char="ü"/>
            </a:pPr>
            <a:r>
              <a:rPr lang="en-US" sz="2400" dirty="0">
                <a:latin typeface="Times New Roman" pitchFamily="18" charset="0"/>
                <a:cs typeface="Times New Roman" pitchFamily="18" charset="0"/>
              </a:rPr>
              <a:t>Plastic buckets and nickel containers made up </a:t>
            </a:r>
            <a:r>
              <a:rPr lang="en-US" sz="2400" dirty="0" smtClean="0">
                <a:latin typeface="Times New Roman" pitchFamily="18" charset="0"/>
                <a:cs typeface="Times New Roman" pitchFamily="18" charset="0"/>
              </a:rPr>
              <a:t>about 107 </a:t>
            </a:r>
            <a:r>
              <a:rPr lang="en-US" sz="2400" dirty="0">
                <a:latin typeface="Times New Roman" pitchFamily="18" charset="0"/>
                <a:cs typeface="Times New Roman" pitchFamily="18" charset="0"/>
              </a:rPr>
              <a:t>(84.92%) and 19 (15.07%) </a:t>
            </a:r>
            <a:r>
              <a:rPr lang="en-US" sz="2400" dirty="0" smtClean="0">
                <a:latin typeface="Times New Roman" pitchFamily="18" charset="0"/>
                <a:cs typeface="Times New Roman" pitchFamily="18" charset="0"/>
              </a:rPr>
              <a:t>respectively, were the </a:t>
            </a:r>
            <a:r>
              <a:rPr lang="en-US" sz="2400" dirty="0">
                <a:latin typeface="Times New Roman" pitchFamily="18" charset="0"/>
                <a:cs typeface="Times New Roman" pitchFamily="18" charset="0"/>
              </a:rPr>
              <a:t>milking </a:t>
            </a:r>
            <a:r>
              <a:rPr lang="en-US" sz="2400" dirty="0" smtClean="0">
                <a:latin typeface="Times New Roman" pitchFamily="18" charset="0"/>
                <a:cs typeface="Times New Roman" pitchFamily="18" charset="0"/>
              </a:rPr>
              <a:t>equipment. </a:t>
            </a:r>
          </a:p>
          <a:p>
            <a:pPr algn="just">
              <a:buFont typeface="Wingdings" pitchFamily="2" charset="2"/>
              <a:buChar char="ü"/>
            </a:pPr>
            <a:r>
              <a:rPr lang="en-US" sz="2400" dirty="0" smtClean="0">
                <a:latin typeface="Times New Roman" pitchFamily="18" charset="0"/>
                <a:cs typeface="Times New Roman" pitchFamily="18" charset="0"/>
              </a:rPr>
              <a:t>The current study comparable </a:t>
            </a:r>
            <a:r>
              <a:rPr lang="en-US" sz="2400" dirty="0">
                <a:latin typeface="Times New Roman" pitchFamily="18" charset="0"/>
                <a:cs typeface="Times New Roman" pitchFamily="18" charset="0"/>
              </a:rPr>
              <a:t>to the </a:t>
            </a:r>
            <a:r>
              <a:rPr lang="en-US" sz="2400" dirty="0" err="1">
                <a:latin typeface="Times New Roman" pitchFamily="18" charset="0"/>
                <a:cs typeface="Times New Roman" pitchFamily="18" charset="0"/>
              </a:rPr>
              <a:t>Gezu</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Kebede</a:t>
            </a:r>
            <a:r>
              <a:rPr lang="en-US" sz="2400" dirty="0">
                <a:latin typeface="Times New Roman" pitchFamily="18" charset="0"/>
                <a:cs typeface="Times New Roman" pitchFamily="18" charset="0"/>
              </a:rPr>
              <a:t> (2015) findings, which showed that gourd, plastic, and stainless steel were used as milking tools in the </a:t>
            </a:r>
            <a:r>
              <a:rPr lang="en-US" sz="2400" dirty="0" err="1">
                <a:latin typeface="Times New Roman" pitchFamily="18" charset="0"/>
                <a:cs typeface="Times New Roman" pitchFamily="18" charset="0"/>
              </a:rPr>
              <a:t>Dangila</a:t>
            </a:r>
            <a:r>
              <a:rPr lang="en-US" sz="2400" dirty="0">
                <a:latin typeface="Times New Roman" pitchFamily="18" charset="0"/>
                <a:cs typeface="Times New Roman" pitchFamily="18" charset="0"/>
              </a:rPr>
              <a:t> zone in the western </a:t>
            </a:r>
            <a:r>
              <a:rPr lang="en-US" sz="2400" dirty="0" err="1">
                <a:latin typeface="Times New Roman" pitchFamily="18" charset="0"/>
                <a:cs typeface="Times New Roman" pitchFamily="18" charset="0"/>
              </a:rPr>
              <a:t>Amhara</a:t>
            </a:r>
            <a:r>
              <a:rPr lang="en-US" sz="2400" dirty="0">
                <a:latin typeface="Times New Roman" pitchFamily="18" charset="0"/>
                <a:cs typeface="Times New Roman" pitchFamily="18" charset="0"/>
              </a:rPr>
              <a:t> region. </a:t>
            </a:r>
          </a:p>
          <a:p>
            <a:pPr algn="just">
              <a:buFont typeface="Wingdings" pitchFamily="2" charset="2"/>
              <a:buChar char="ü"/>
            </a:pPr>
            <a:r>
              <a:rPr lang="en-US" sz="2400" dirty="0" smtClean="0">
                <a:latin typeface="Times New Roman" pitchFamily="18" charset="0"/>
                <a:cs typeface="Times New Roman" pitchFamily="18" charset="0"/>
              </a:rPr>
              <a:t>Utensils  </a:t>
            </a:r>
            <a:r>
              <a:rPr lang="en-US" sz="2400" dirty="0">
                <a:latin typeface="Times New Roman" pitchFamily="18" charset="0"/>
                <a:cs typeface="Times New Roman" pitchFamily="18" charset="0"/>
              </a:rPr>
              <a:t>used for storage were clay </a:t>
            </a:r>
            <a:r>
              <a:rPr lang="en-US" sz="2400" dirty="0" smtClean="0">
                <a:latin typeface="Times New Roman" pitchFamily="18" charset="0"/>
                <a:cs typeface="Times New Roman" pitchFamily="18" charset="0"/>
              </a:rPr>
              <a:t>pots or </a:t>
            </a:r>
            <a:r>
              <a:rPr lang="en-US" sz="2400" dirty="0" err="1">
                <a:latin typeface="Times New Roman" pitchFamily="18" charset="0"/>
                <a:cs typeface="Times New Roman" pitchFamily="18" charset="0"/>
              </a:rPr>
              <a:t>Ensira</a:t>
            </a:r>
            <a:r>
              <a:rPr lang="en-US" sz="2400" dirty="0">
                <a:latin typeface="Times New Roman" pitchFamily="18" charset="0"/>
                <a:cs typeface="Times New Roman" pitchFamily="18" charset="0"/>
              </a:rPr>
              <a:t> 37 (29.36%), </a:t>
            </a:r>
            <a:r>
              <a:rPr lang="en-US" sz="2400" dirty="0" err="1">
                <a:latin typeface="Times New Roman" pitchFamily="18" charset="0"/>
                <a:cs typeface="Times New Roman" pitchFamily="18" charset="0"/>
              </a:rPr>
              <a:t>Kele</a:t>
            </a:r>
            <a:r>
              <a:rPr lang="en-US" sz="2400" dirty="0">
                <a:latin typeface="Times New Roman" pitchFamily="18" charset="0"/>
                <a:cs typeface="Times New Roman" pitchFamily="18" charset="0"/>
              </a:rPr>
              <a:t> 76, (60.31%), and any other 13 (10.31%) in the study area</a:t>
            </a:r>
            <a:r>
              <a:rPr lang="en-US" sz="2400" dirty="0" smtClean="0">
                <a:latin typeface="Times New Roman" pitchFamily="18" charset="0"/>
                <a:cs typeface="Times New Roman" pitchFamily="18" charset="0"/>
              </a:rPr>
              <a:t>.</a:t>
            </a:r>
          </a:p>
          <a:p>
            <a:pPr algn="just">
              <a:buFont typeface="Wingdings" pitchFamily="2" charset="2"/>
              <a:buChar char="ü"/>
            </a:pP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Midland, the milk utensils used for storage were clay pots, </a:t>
            </a:r>
            <a:r>
              <a:rPr lang="en-US" sz="2400" dirty="0" err="1">
                <a:latin typeface="Times New Roman" pitchFamily="18" charset="0"/>
                <a:cs typeface="Times New Roman" pitchFamily="18" charset="0"/>
              </a:rPr>
              <a:t>Ensira</a:t>
            </a:r>
            <a:r>
              <a:rPr lang="en-US" sz="2400" dirty="0">
                <a:latin typeface="Times New Roman" pitchFamily="18" charset="0"/>
                <a:cs typeface="Times New Roman" pitchFamily="18" charset="0"/>
              </a:rPr>
              <a:t> 36 (49.31%), </a:t>
            </a:r>
            <a:r>
              <a:rPr lang="en-US" sz="2400" dirty="0" err="1">
                <a:latin typeface="Times New Roman" pitchFamily="18" charset="0"/>
                <a:cs typeface="Times New Roman" pitchFamily="18" charset="0"/>
              </a:rPr>
              <a:t>Kele</a:t>
            </a:r>
            <a:r>
              <a:rPr lang="en-US" sz="2400" dirty="0">
                <a:latin typeface="Times New Roman" pitchFamily="18" charset="0"/>
                <a:cs typeface="Times New Roman" pitchFamily="18" charset="0"/>
              </a:rPr>
              <a:t> 24 (32.87%), and any other 13 (17.80%) in the study area. </a:t>
            </a:r>
            <a:endParaRPr lang="en-US" sz="2400" dirty="0" smtClean="0">
              <a:latin typeface="Times New Roman" pitchFamily="18" charset="0"/>
              <a:cs typeface="Times New Roman" pitchFamily="18" charset="0"/>
            </a:endParaRPr>
          </a:p>
          <a:p>
            <a:pPr algn="just">
              <a:buFont typeface="Wingdings" pitchFamily="2" charset="2"/>
              <a:buChar char="ü"/>
            </a:pP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lowland, the milk utensils used for storage were clay pots, </a:t>
            </a:r>
            <a:r>
              <a:rPr lang="en-US" sz="2400" dirty="0" err="1">
                <a:latin typeface="Times New Roman" pitchFamily="18" charset="0"/>
                <a:cs typeface="Times New Roman" pitchFamily="18" charset="0"/>
              </a:rPr>
              <a:t>Ensira</a:t>
            </a:r>
            <a:r>
              <a:rPr lang="en-US" sz="2400" dirty="0">
                <a:latin typeface="Times New Roman" pitchFamily="18" charset="0"/>
                <a:cs typeface="Times New Roman" pitchFamily="18" charset="0"/>
              </a:rPr>
              <a:t> 1 (1.88%), and </a:t>
            </a:r>
            <a:r>
              <a:rPr lang="en-US" sz="2400" dirty="0" err="1">
                <a:latin typeface="Times New Roman" pitchFamily="18" charset="0"/>
                <a:cs typeface="Times New Roman" pitchFamily="18" charset="0"/>
              </a:rPr>
              <a:t>Kele</a:t>
            </a:r>
            <a:r>
              <a:rPr lang="en-US" sz="2400" dirty="0">
                <a:latin typeface="Times New Roman" pitchFamily="18" charset="0"/>
                <a:cs typeface="Times New Roman" pitchFamily="18" charset="0"/>
              </a:rPr>
              <a:t> 52 (98.12%) in the study area</a:t>
            </a:r>
            <a:r>
              <a:rPr lang="en-US" sz="2400" dirty="0" smtClean="0">
                <a:latin typeface="Times New Roman" pitchFamily="18" charset="0"/>
                <a:cs typeface="Times New Roman" pitchFamily="18" charset="0"/>
              </a:rPr>
              <a:t>.</a:t>
            </a:r>
          </a:p>
          <a:p>
            <a:pPr marL="0" indent="0" algn="just">
              <a:buNone/>
            </a:pPr>
            <a:endParaRPr lang="en-US"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9841083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marL="0" indent="0" algn="just">
              <a:buNone/>
            </a:pPr>
            <a:endParaRPr lang="en-US" sz="2400" dirty="0">
              <a:latin typeface="Times New Roman" pitchFamily="18" charset="0"/>
              <a:cs typeface="Times New Roman" pitchFamily="18" charset="0"/>
            </a:endParaRPr>
          </a:p>
          <a:p>
            <a:pPr algn="just">
              <a:lnSpc>
                <a:spcPct val="150000"/>
              </a:lnSpc>
              <a:buFont typeface="Wingdings" pitchFamily="2" charset="2"/>
              <a:buChar char="ü"/>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majority of respondents </a:t>
            </a:r>
            <a:r>
              <a:rPr lang="en-US" sz="2400" dirty="0" smtClean="0">
                <a:latin typeface="Times New Roman" pitchFamily="18" charset="0"/>
                <a:cs typeface="Times New Roman" pitchFamily="18" charset="0"/>
              </a:rPr>
              <a:t>68(53.96</a:t>
            </a:r>
            <a:r>
              <a:rPr lang="en-US" sz="2400" dirty="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said it was done for all purposes by using smoking milk handling equipment in the study.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ü"/>
            </a:pPr>
            <a:r>
              <a:rPr lang="en-US" sz="2400" dirty="0">
                <a:latin typeface="Times New Roman" pitchFamily="18" charset="0"/>
                <a:cs typeface="Times New Roman" pitchFamily="18" charset="0"/>
              </a:rPr>
              <a:t>The types of plants used for cleaning milking equipment were </a:t>
            </a:r>
            <a:r>
              <a:rPr lang="en-US" sz="2400" dirty="0" err="1">
                <a:latin typeface="Times New Roman" pitchFamily="18" charset="0"/>
                <a:cs typeface="Times New Roman" pitchFamily="18" charset="0"/>
              </a:rPr>
              <a:t>kosorote</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Oocimum</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haardiense</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tej</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sar</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Cymbopogan</a:t>
            </a:r>
            <a:r>
              <a:rPr lang="en-US" sz="2400" dirty="0">
                <a:latin typeface="Times New Roman" pitchFamily="18" charset="0"/>
                <a:cs typeface="Times New Roman" pitchFamily="18" charset="0"/>
              </a:rPr>
              <a:t> martini), </a:t>
            </a:r>
            <a:r>
              <a:rPr lang="en-US" sz="2400" dirty="0" err="1">
                <a:latin typeface="Times New Roman" pitchFamily="18" charset="0"/>
                <a:cs typeface="Times New Roman" pitchFamily="18" charset="0"/>
              </a:rPr>
              <a:t>tenadem</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Ruta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chalepensis</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woyira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Olea</a:t>
            </a:r>
            <a:r>
              <a:rPr lang="en-US" sz="2400" dirty="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africana</a:t>
            </a:r>
            <a:r>
              <a:rPr lang="en-US" sz="2400" dirty="0" smtClean="0">
                <a:latin typeface="Times New Roman" pitchFamily="18" charset="0"/>
                <a:cs typeface="Times New Roman" pitchFamily="18" charset="0"/>
              </a:rPr>
              <a:t>) about 61 </a:t>
            </a:r>
            <a:r>
              <a:rPr lang="en-US" sz="2400" dirty="0">
                <a:latin typeface="Times New Roman" pitchFamily="18" charset="0"/>
                <a:cs typeface="Times New Roman" pitchFamily="18" charset="0"/>
              </a:rPr>
              <a:t>(48.41%), 47 (37.30%), 11 (8.73</a:t>
            </a:r>
            <a:r>
              <a:rPr lang="en-US" sz="2400" dirty="0" smtClean="0">
                <a:latin typeface="Times New Roman" pitchFamily="18" charset="0"/>
                <a:cs typeface="Times New Roman" pitchFamily="18" charset="0"/>
              </a:rPr>
              <a:t>%), and  </a:t>
            </a:r>
            <a:r>
              <a:rPr lang="en-US" sz="2400" dirty="0">
                <a:latin typeface="Times New Roman" pitchFamily="18" charset="0"/>
                <a:cs typeface="Times New Roman" pitchFamily="18" charset="0"/>
              </a:rPr>
              <a:t>6 (4.76</a:t>
            </a:r>
            <a:r>
              <a:rPr lang="en-US" sz="2400" dirty="0" smtClean="0">
                <a:latin typeface="Times New Roman" pitchFamily="18" charset="0"/>
                <a:cs typeface="Times New Roman" pitchFamily="18" charset="0"/>
              </a:rPr>
              <a:t>%) respectively</a:t>
            </a:r>
            <a:r>
              <a:rPr lang="en-US" sz="2400" dirty="0">
                <a:latin typeface="Times New Roman" pitchFamily="18" charset="0"/>
                <a:cs typeface="Times New Roman" pitchFamily="18" charset="0"/>
              </a:rPr>
              <a:t>. </a:t>
            </a:r>
          </a:p>
          <a:p>
            <a:pPr algn="just">
              <a:lnSpc>
                <a:spcPct val="150000"/>
              </a:lnSpc>
              <a:buFont typeface="Wingdings" pitchFamily="2" charset="2"/>
              <a:buChar char="ü"/>
            </a:pPr>
            <a:r>
              <a:rPr lang="en-US" sz="2400" dirty="0">
                <a:latin typeface="Times New Roman" pitchFamily="18" charset="0"/>
                <a:cs typeface="Times New Roman" pitchFamily="18" charset="0"/>
              </a:rPr>
              <a:t>There was a significant difference (p &lt; 0.05) in the </a:t>
            </a:r>
            <a:r>
              <a:rPr lang="en-US" sz="2400" dirty="0" smtClean="0">
                <a:latin typeface="Times New Roman" pitchFamily="18" charset="0"/>
                <a:cs typeface="Times New Roman" pitchFamily="18" charset="0"/>
              </a:rPr>
              <a:t>type </a:t>
            </a:r>
            <a:r>
              <a:rPr lang="en-US" sz="2400" dirty="0">
                <a:latin typeface="Times New Roman" pitchFamily="18" charset="0"/>
                <a:cs typeface="Times New Roman" pitchFamily="18" charset="0"/>
              </a:rPr>
              <a:t>of plants used for cleaning milking equipment in the study </a:t>
            </a:r>
            <a:r>
              <a:rPr lang="en-US" sz="2400" dirty="0" smtClean="0">
                <a:latin typeface="Times New Roman" pitchFamily="18" charset="0"/>
                <a:cs typeface="Times New Roman" pitchFamily="18" charset="0"/>
              </a:rPr>
              <a:t>areas</a:t>
            </a:r>
            <a:r>
              <a:rPr lang="en-US" sz="2400" dirty="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896638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67800" cy="762000"/>
          </a:xfrm>
        </p:spPr>
        <p:txBody>
          <a:bodyPr>
            <a:noAutofit/>
          </a:bodyPr>
          <a:lstStyle/>
          <a:p>
            <a:r>
              <a:rPr lang="en-US" sz="3000" b="1" dirty="0">
                <a:latin typeface="Times New Roman" pitchFamily="18" charset="0"/>
                <a:cs typeface="Times New Roman" pitchFamily="18" charset="0"/>
              </a:rPr>
              <a:t>Milk Handling Equipment </a:t>
            </a:r>
            <a:br>
              <a:rPr lang="en-US" sz="3000" b="1" dirty="0">
                <a:latin typeface="Times New Roman" pitchFamily="18" charset="0"/>
                <a:cs typeface="Times New Roman" pitchFamily="18" charset="0"/>
              </a:rPr>
            </a:br>
            <a:endParaRPr lang="en-US" sz="3000" dirty="0"/>
          </a:p>
        </p:txBody>
      </p:sp>
      <p:pic>
        <p:nvPicPr>
          <p:cNvPr id="4" name="Content Placeholder 3" descr="C:\Users\hp\Desktop\habte print\101MSDCF\DSC04419.JPG"/>
          <p:cNvPicPr>
            <a:picLocks noGrp="1"/>
          </p:cNvPicPr>
          <p:nvPr>
            <p:ph idx="1"/>
          </p:nvPr>
        </p:nvPicPr>
        <p:blipFill rotWithShape="1">
          <a:blip r:embed="rId2" cstate="print">
            <a:extLst>
              <a:ext uri="{28A0092B-C50C-407E-A947-70E740481C1C}">
                <a14:useLocalDpi xmlns:a14="http://schemas.microsoft.com/office/drawing/2010/main" val="0"/>
              </a:ext>
            </a:extLst>
          </a:blip>
          <a:srcRect/>
          <a:stretch>
            <a:fillRect/>
          </a:stretch>
        </p:blipFill>
        <p:spPr>
          <a:xfrm>
            <a:off x="228600" y="1143000"/>
            <a:ext cx="8534400" cy="5410200"/>
          </a:xfrm>
          <a:prstGeom prst="rect">
            <a:avLst/>
          </a:prstGeom>
        </p:spPr>
      </p:pic>
    </p:spTree>
    <p:extLst>
      <p:ext uri="{BB962C8B-B14F-4D97-AF65-F5344CB8AC3E}">
        <p14:creationId xmlns:p14="http://schemas.microsoft.com/office/powerpoint/2010/main" val="21302892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34760204"/>
              </p:ext>
            </p:extLst>
          </p:nvPr>
        </p:nvGraphicFramePr>
        <p:xfrm>
          <a:off x="5687" y="838200"/>
          <a:ext cx="8763000" cy="6416173"/>
        </p:xfrm>
        <a:graphic>
          <a:graphicData uri="http://schemas.openxmlformats.org/drawingml/2006/table">
            <a:tbl>
              <a:tblPr firstRow="1" firstCol="1" bandRow="1">
                <a:tableStyleId>{5C22544A-7EE6-4342-B048-85BDC9FD1C3A}</a:tableStyleId>
              </a:tblPr>
              <a:tblGrid>
                <a:gridCol w="1442113"/>
                <a:gridCol w="228600"/>
                <a:gridCol w="1524000"/>
                <a:gridCol w="1447800"/>
                <a:gridCol w="1524000"/>
                <a:gridCol w="1676400"/>
                <a:gridCol w="920087"/>
              </a:tblGrid>
              <a:tr h="415006">
                <a:tc rowSpan="2" gridSpan="3">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 Variables </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rowSpan="2" hMerge="1">
                  <a:txBody>
                    <a:bodyPr/>
                    <a:lstStyle/>
                    <a:p>
                      <a:endParaRPr lang="en-US"/>
                    </a:p>
                  </a:txBody>
                  <a:tcPr/>
                </a:tc>
                <a:tc rowSpan="2" hMerge="1">
                  <a:txBody>
                    <a:bodyPr/>
                    <a:lstStyle/>
                    <a:p>
                      <a:endParaRPr lang="en-US"/>
                    </a:p>
                  </a:txBody>
                  <a:tcPr/>
                </a:tc>
                <a:tc gridSpan="4">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Agro-ecology </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416516">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2000" dirty="0">
                          <a:effectLst/>
                          <a:latin typeface="Times New Roman" pitchFamily="18" charset="0"/>
                          <a:cs typeface="Times New Roman" pitchFamily="18" charset="0"/>
                        </a:rPr>
                        <a:t>Midland </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Lowland </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Overall</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P-value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416516">
                <a:tc rowSpan="5"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What are the utilized milk products from milk in your house</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rowSpan="5" hMerge="1">
                  <a:txBody>
                    <a:bodyPr/>
                    <a:lstStyle/>
                    <a:p>
                      <a:pPr marL="0" marR="0">
                        <a:lnSpc>
                          <a:spcPct val="115000"/>
                        </a:lnSpc>
                        <a:spcBef>
                          <a:spcPts val="0"/>
                        </a:spcBef>
                        <a:spcAft>
                          <a:spcPts val="0"/>
                        </a:spcAft>
                      </a:pP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Raw milk</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6(8.21%)</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3(5.66%)</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9(7.14%)</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416516">
                <a:tc gridSpan="2" vMerge="1">
                  <a:txBody>
                    <a:bodyPr/>
                    <a:lstStyle/>
                    <a:p>
                      <a:endParaRPr lang="en-US"/>
                    </a:p>
                  </a:txBody>
                  <a:tcPr/>
                </a:tc>
                <a:tc hMerge="1" vMerge="1">
                  <a:txBody>
                    <a:bodyPr/>
                    <a:lstStyle/>
                    <a:p>
                      <a:pPr marL="0" marR="0">
                        <a:lnSpc>
                          <a:spcPct val="115000"/>
                        </a:lnSpc>
                        <a:spcBef>
                          <a:spcPts val="0"/>
                        </a:spcBef>
                        <a:spcAft>
                          <a:spcPts val="0"/>
                        </a:spcAft>
                      </a:pP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Butter</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13(17.80%)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20(37.73%)</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33(26.19%)</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416516">
                <a:tc gridSpan="2" vMerge="1">
                  <a:txBody>
                    <a:bodyPr/>
                    <a:lstStyle/>
                    <a:p>
                      <a:endParaRPr lang="en-US"/>
                    </a:p>
                  </a:txBody>
                  <a:tcPr/>
                </a:tc>
                <a:tc hMerge="1" vMerge="1">
                  <a:txBody>
                    <a:bodyPr/>
                    <a:lstStyle/>
                    <a:p>
                      <a:pPr marL="0" marR="0">
                        <a:lnSpc>
                          <a:spcPct val="115000"/>
                        </a:lnSpc>
                        <a:spcBef>
                          <a:spcPts val="0"/>
                        </a:spcBef>
                        <a:spcAft>
                          <a:spcPts val="0"/>
                        </a:spcAft>
                      </a:pP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Ergo</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2(2.73%)</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26(49.05%)</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28(22.22%)</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565919">
                <a:tc gridSpan="2" vMerge="1">
                  <a:txBody>
                    <a:bodyPr/>
                    <a:lstStyle/>
                    <a:p>
                      <a:endParaRPr lang="en-US"/>
                    </a:p>
                  </a:txBody>
                  <a:tcPr/>
                </a:tc>
                <a:tc hMerge="1" vMerge="1">
                  <a:txBody>
                    <a:bodyPr/>
                    <a:lstStyle/>
                    <a:p>
                      <a:pPr marL="0" marR="0">
                        <a:lnSpc>
                          <a:spcPct val="115000"/>
                        </a:lnSpc>
                        <a:spcBef>
                          <a:spcPts val="0"/>
                        </a:spcBef>
                        <a:spcAft>
                          <a:spcPts val="0"/>
                        </a:spcAft>
                      </a:pP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Butter milk</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47(64.38%)</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2(3.77%)</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b="1" dirty="0">
                          <a:solidFill>
                            <a:srgbClr val="FF0000"/>
                          </a:solidFill>
                          <a:effectLst/>
                          <a:latin typeface="Times New Roman" pitchFamily="18" charset="0"/>
                          <a:cs typeface="Times New Roman" pitchFamily="18" charset="0"/>
                        </a:rPr>
                        <a:t>49(38.88%)</a:t>
                      </a:r>
                      <a:endParaRPr lang="en-US" sz="2000" b="1" dirty="0">
                        <a:solidFill>
                          <a:srgbClr val="FF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416516">
                <a:tc gridSpan="2" vMerge="1">
                  <a:txBody>
                    <a:bodyPr/>
                    <a:lstStyle/>
                    <a:p>
                      <a:endParaRPr lang="en-US"/>
                    </a:p>
                  </a:txBody>
                  <a:tcPr/>
                </a:tc>
                <a:tc hMerge="1" vMerge="1">
                  <a:txBody>
                    <a:bodyPr/>
                    <a:lstStyle/>
                    <a:p>
                      <a:pPr marL="0" marR="0">
                        <a:lnSpc>
                          <a:spcPct val="115000"/>
                        </a:lnSpc>
                        <a:spcBef>
                          <a:spcPts val="0"/>
                        </a:spcBef>
                        <a:spcAft>
                          <a:spcPts val="0"/>
                        </a:spcAft>
                      </a:pP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All </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5(6.84%)</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2(3.77%)</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7(5.55%)</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416516">
                <a:tc gridSpan="3">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Total</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73(100%)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53(100%)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126(100%)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u="sng">
                          <a:effectLst/>
                          <a:latin typeface="Times New Roman" pitchFamily="18" charset="0"/>
                          <a:cs typeface="Times New Roman" pitchFamily="18" charset="0"/>
                        </a:rPr>
                        <a:t>&lt;</a:t>
                      </a:r>
                      <a:r>
                        <a:rPr lang="en-US" sz="2000">
                          <a:effectLst/>
                          <a:latin typeface="Times New Roman" pitchFamily="18" charset="0"/>
                          <a:cs typeface="Times New Roman" pitchFamily="18" charset="0"/>
                        </a:rPr>
                        <a:t>0.001</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833033">
                <a:tc rowSpan="3">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What are reasons for milk processing</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To increase the shelf life of the product</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64(87.67%)</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39(73.58%)</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103((81.74%)</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954819">
                <a:tc vMerge="1">
                  <a:txBody>
                    <a:bodyPr/>
                    <a:lstStyle/>
                    <a:p>
                      <a:endParaRPr lang="en-US"/>
                    </a:p>
                  </a:txBody>
                  <a:tcPr/>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To get diversified products</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7(9.58%)</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14(26.41%)</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21(16.66%)</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416516">
                <a:tc vMerge="1">
                  <a:txBody>
                    <a:bodyPr/>
                    <a:lstStyle/>
                    <a:p>
                      <a:endParaRPr lang="en-US"/>
                    </a:p>
                  </a:txBody>
                  <a:tcPr/>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Both </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2(2.73%)</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2(1.58%)</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416516">
                <a:tc gridSpan="3">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Total</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73(100%)</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53(100%)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126(100%)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0.025</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r>
            </a:tbl>
          </a:graphicData>
        </a:graphic>
      </p:graphicFrame>
      <p:sp>
        <p:nvSpPr>
          <p:cNvPr id="5" name="Rectangle 1"/>
          <p:cNvSpPr>
            <a:spLocks noChangeArrowheads="1"/>
          </p:cNvSpPr>
          <p:nvPr/>
        </p:nvSpPr>
        <p:spPr bwMode="auto">
          <a:xfrm>
            <a:off x="0" y="-371161"/>
            <a:ext cx="799148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bmk="_Toc144122813">
              <a:ln>
                <a:noFill/>
              </a:ln>
              <a:solidFill>
                <a:schemeClr val="tx1"/>
              </a:solidFill>
              <a:effectLst/>
              <a:latin typeface="Times New Roman" pitchFamily="18" charset="0"/>
              <a:ea typeface="Calibri" pitchFamily="34" charset="0"/>
              <a:cs typeface="Times New Roman" pitchFamily="18" charset="0"/>
            </a:endParaRPr>
          </a:p>
          <a:p>
            <a:pPr algn="ctr" fontAlgn="base">
              <a:spcBef>
                <a:spcPct val="0"/>
              </a:spcBef>
              <a:spcAft>
                <a:spcPct val="0"/>
              </a:spcAft>
            </a:pPr>
            <a:r>
              <a:rPr lang="en-US" sz="2400" b="1" dirty="0" smtClean="0">
                <a:latin typeface="Times New Roman" pitchFamily="18" charset="0"/>
                <a:cs typeface="Times New Roman" pitchFamily="18" charset="0"/>
              </a:rPr>
              <a:t>4.7</a:t>
            </a:r>
            <a:r>
              <a:rPr lang="en-US" sz="2400" b="1" dirty="0">
                <a:latin typeface="Times New Roman" pitchFamily="18" charset="0"/>
                <a:cs typeface="Times New Roman" pitchFamily="18" charset="0"/>
              </a:rPr>
              <a:t>. Milk Processing Practices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i="0" u="none" strike="noStrike" cap="none" normalizeH="0" baseline="0" dirty="0" smtClean="0" bmk="_Toc144122813">
                <a:ln>
                  <a:noFill/>
                </a:ln>
                <a:solidFill>
                  <a:schemeClr val="tx1"/>
                </a:solidFill>
                <a:effectLst/>
                <a:latin typeface="Times New Roman" pitchFamily="18" charset="0"/>
                <a:ea typeface="Calibri" pitchFamily="34" charset="0"/>
                <a:cs typeface="Times New Roman" pitchFamily="18" charset="0"/>
              </a:rPr>
              <a:t>Table 8: The utilized milk products from milk in the study area.</a:t>
            </a:r>
            <a:endParaRPr kumimoji="0" lang="en-US" sz="360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459138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18500491"/>
              </p:ext>
            </p:extLst>
          </p:nvPr>
        </p:nvGraphicFramePr>
        <p:xfrm>
          <a:off x="44355" y="914400"/>
          <a:ext cx="8763003" cy="5474044"/>
        </p:xfrm>
        <a:graphic>
          <a:graphicData uri="http://schemas.openxmlformats.org/drawingml/2006/table">
            <a:tbl>
              <a:tblPr firstRow="1" firstCol="1" bandRow="1">
                <a:tableStyleId>{5C22544A-7EE6-4342-B048-85BDC9FD1C3A}</a:tableStyleId>
              </a:tblPr>
              <a:tblGrid>
                <a:gridCol w="2135524"/>
                <a:gridCol w="1251857"/>
                <a:gridCol w="1472773"/>
                <a:gridCol w="1178219"/>
                <a:gridCol w="1546411"/>
                <a:gridCol w="1178219"/>
              </a:tblGrid>
              <a:tr h="423676">
                <a:tc gridSpan="2">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Variables</a:t>
                      </a:r>
                      <a:endParaRPr lang="en-US" sz="1800" dirty="0">
                        <a:solidFill>
                          <a:srgbClr val="000000"/>
                        </a:solidFill>
                        <a:effectLst/>
                        <a:latin typeface="Times New Roman" pitchFamily="18" charset="0"/>
                        <a:ea typeface="Calibri"/>
                        <a:cs typeface="Times New Roman" pitchFamily="18" charset="0"/>
                      </a:endParaRPr>
                    </a:p>
                  </a:txBody>
                  <a:tcPr marL="52709" marR="52709" marT="0" marB="0"/>
                </a:tc>
                <a:tc hMerge="1">
                  <a:txBody>
                    <a:bodyPr/>
                    <a:lstStyle/>
                    <a:p>
                      <a:endParaRPr lang="en-US"/>
                    </a:p>
                  </a:txBody>
                  <a:tcPr/>
                </a:tc>
                <a:tc>
                  <a:txBody>
                    <a:bodyPr/>
                    <a:lstStyle/>
                    <a:p>
                      <a:pPr marL="0" marR="0" algn="ctr">
                        <a:lnSpc>
                          <a:spcPct val="115000"/>
                        </a:lnSpc>
                        <a:spcBef>
                          <a:spcPts val="0"/>
                        </a:spcBef>
                        <a:spcAft>
                          <a:spcPts val="0"/>
                        </a:spcAft>
                      </a:pPr>
                      <a:r>
                        <a:rPr lang="en-US" sz="1800" dirty="0">
                          <a:effectLst/>
                          <a:latin typeface="Times New Roman" pitchFamily="18" charset="0"/>
                          <a:cs typeface="Times New Roman" pitchFamily="18" charset="0"/>
                        </a:rPr>
                        <a:t>Midland </a:t>
                      </a:r>
                      <a:endParaRPr lang="en-US" sz="1800" dirty="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ctr">
                        <a:lnSpc>
                          <a:spcPct val="115000"/>
                        </a:lnSpc>
                        <a:spcBef>
                          <a:spcPts val="0"/>
                        </a:spcBef>
                        <a:spcAft>
                          <a:spcPts val="0"/>
                        </a:spcAft>
                      </a:pPr>
                      <a:r>
                        <a:rPr lang="en-US" sz="1800">
                          <a:effectLst/>
                          <a:latin typeface="Times New Roman" pitchFamily="18" charset="0"/>
                          <a:cs typeface="Times New Roman" pitchFamily="18" charset="0"/>
                        </a:rPr>
                        <a:t>Lowland </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ctr">
                        <a:lnSpc>
                          <a:spcPct val="115000"/>
                        </a:lnSpc>
                        <a:spcBef>
                          <a:spcPts val="0"/>
                        </a:spcBef>
                        <a:spcAft>
                          <a:spcPts val="0"/>
                        </a:spcAft>
                      </a:pPr>
                      <a:r>
                        <a:rPr lang="en-US" sz="1800">
                          <a:effectLst/>
                          <a:latin typeface="Times New Roman" pitchFamily="18" charset="0"/>
                          <a:cs typeface="Times New Roman" pitchFamily="18" charset="0"/>
                        </a:rPr>
                        <a:t>Overall</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ctr">
                        <a:lnSpc>
                          <a:spcPct val="115000"/>
                        </a:lnSpc>
                        <a:spcBef>
                          <a:spcPts val="0"/>
                        </a:spcBef>
                        <a:spcAft>
                          <a:spcPts val="0"/>
                        </a:spcAft>
                      </a:pPr>
                      <a:r>
                        <a:rPr lang="en-US" sz="1800">
                          <a:effectLst/>
                          <a:latin typeface="Times New Roman" pitchFamily="18" charset="0"/>
                          <a:cs typeface="Times New Roman" pitchFamily="18" charset="0"/>
                        </a:rPr>
                        <a:t>P-value </a:t>
                      </a:r>
                      <a:endParaRPr lang="en-US" sz="1800">
                        <a:solidFill>
                          <a:srgbClr val="000000"/>
                        </a:solidFill>
                        <a:effectLst/>
                        <a:latin typeface="Times New Roman" pitchFamily="18" charset="0"/>
                        <a:ea typeface="Calibri"/>
                        <a:cs typeface="Times New Roman" pitchFamily="18" charset="0"/>
                      </a:endParaRPr>
                    </a:p>
                  </a:txBody>
                  <a:tcPr marL="52709" marR="52709" marT="0" marB="0"/>
                </a:tc>
              </a:tr>
              <a:tr h="423676">
                <a:tc rowSpan="2">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What is the equipment for milk churning?</a:t>
                      </a:r>
                      <a:endParaRPr lang="en-US" sz="1800" dirty="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Clay pot</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54(73.97%)</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33(62.26%)</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87(69.04%)</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2709" marR="52709" marT="0" marB="0"/>
                </a:tc>
              </a:tr>
              <a:tr h="423676">
                <a:tc vMerge="1">
                  <a:txBody>
                    <a:bodyPr/>
                    <a:lstStyle/>
                    <a:p>
                      <a:endParaRPr lang="en-US"/>
                    </a:p>
                  </a:txBody>
                  <a:tcP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Gourd</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19(26.02%)</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20(37.73%)</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39(30.95%)</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2709" marR="52709" marT="0" marB="0"/>
                </a:tc>
              </a:tr>
              <a:tr h="423676">
                <a:tc gridSpan="2">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Total</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hMerge="1">
                  <a:txBody>
                    <a:bodyPr/>
                    <a:lstStyle/>
                    <a:p>
                      <a:endParaRPr lang="en-US"/>
                    </a:p>
                  </a:txBody>
                  <a:tcPr/>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73(100%)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126(100%)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0.163</a:t>
                      </a:r>
                      <a:endParaRPr lang="en-US" sz="1800">
                        <a:solidFill>
                          <a:srgbClr val="000000"/>
                        </a:solidFill>
                        <a:effectLst/>
                        <a:latin typeface="Times New Roman" pitchFamily="18" charset="0"/>
                        <a:ea typeface="Calibri"/>
                        <a:cs typeface="Times New Roman" pitchFamily="18" charset="0"/>
                      </a:endParaRPr>
                    </a:p>
                  </a:txBody>
                  <a:tcPr marL="52709" marR="52709" marT="0" marB="0"/>
                </a:tc>
              </a:tr>
              <a:tr h="735286">
                <a:tc rowSpan="4">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Frequency of churning?</a:t>
                      </a:r>
                      <a:endParaRPr lang="en-US" sz="1800" dirty="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Once a week</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59(80.82%)</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112(88.88%)</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2709" marR="52709" marT="0" marB="0"/>
                </a:tc>
              </a:tr>
              <a:tr h="735286">
                <a:tc vMerge="1">
                  <a:txBody>
                    <a:bodyPr/>
                    <a:lstStyle/>
                    <a:p>
                      <a:endParaRPr lang="en-US"/>
                    </a:p>
                  </a:txBody>
                  <a:tcP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Once in a month</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10(13.69%)</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10(7.93%)</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2709" marR="52709" marT="0" marB="0"/>
                </a:tc>
              </a:tr>
              <a:tr h="735286">
                <a:tc vMerge="1">
                  <a:txBody>
                    <a:bodyPr/>
                    <a:lstStyle/>
                    <a:p>
                      <a:endParaRPr lang="en-US"/>
                    </a:p>
                  </a:txBody>
                  <a:tcP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Once in two months</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3(4.10%)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3(2.38%)</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2709" marR="52709" marT="0" marB="0"/>
                </a:tc>
              </a:tr>
              <a:tr h="735286">
                <a:tc vMerge="1">
                  <a:txBody>
                    <a:bodyPr/>
                    <a:lstStyle/>
                    <a:p>
                      <a:endParaRPr lang="en-US"/>
                    </a:p>
                  </a:txBody>
                  <a:tcP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Once in a 3 months</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1(1.36%)</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1(0.79%)</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2709" marR="52709" marT="0" marB="0"/>
                </a:tc>
              </a:tr>
              <a:tr h="423676">
                <a:tc gridSpan="2">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Total</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hMerge="1">
                  <a:txBody>
                    <a:bodyPr/>
                    <a:lstStyle/>
                    <a:p>
                      <a:endParaRPr lang="en-US"/>
                    </a:p>
                  </a:txBody>
                  <a:tcPr/>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73(100%)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126(100%)</a:t>
                      </a:r>
                      <a:endParaRPr lang="en-US" sz="1800">
                        <a:solidFill>
                          <a:srgbClr val="000000"/>
                        </a:solidFill>
                        <a:effectLst/>
                        <a:latin typeface="Times New Roman" pitchFamily="18" charset="0"/>
                        <a:ea typeface="Calibri"/>
                        <a:cs typeface="Times New Roman" pitchFamily="18" charset="0"/>
                      </a:endParaRPr>
                    </a:p>
                  </a:txBody>
                  <a:tcPr marL="52709" marR="52709" marT="0" marB="0"/>
                </a:tc>
                <a:tc>
                  <a:txBody>
                    <a:bodyPr/>
                    <a:lstStyle/>
                    <a:p>
                      <a:pPr marL="0" marR="0" algn="r">
                        <a:lnSpc>
                          <a:spcPct val="115000"/>
                        </a:lnSpc>
                        <a:spcBef>
                          <a:spcPts val="0"/>
                        </a:spcBef>
                        <a:spcAft>
                          <a:spcPts val="0"/>
                        </a:spcAft>
                      </a:pPr>
                      <a:r>
                        <a:rPr lang="en-US" sz="1800" dirty="0">
                          <a:effectLst/>
                          <a:latin typeface="Times New Roman" pitchFamily="18" charset="0"/>
                          <a:cs typeface="Times New Roman" pitchFamily="18" charset="0"/>
                        </a:rPr>
                        <a:t>0.002</a:t>
                      </a:r>
                      <a:endParaRPr lang="en-US" sz="1800" dirty="0">
                        <a:solidFill>
                          <a:srgbClr val="000000"/>
                        </a:solidFill>
                        <a:effectLst/>
                        <a:latin typeface="Times New Roman" pitchFamily="18" charset="0"/>
                        <a:ea typeface="Calibri"/>
                        <a:cs typeface="Times New Roman" pitchFamily="18" charset="0"/>
                      </a:endParaRPr>
                    </a:p>
                  </a:txBody>
                  <a:tcPr marL="52709" marR="52709" marT="0" marB="0"/>
                </a:tc>
              </a:tr>
            </a:tbl>
          </a:graphicData>
        </a:graphic>
      </p:graphicFrame>
      <p:sp>
        <p:nvSpPr>
          <p:cNvPr id="5" name="Rectangle 1"/>
          <p:cNvSpPr>
            <a:spLocks noChangeArrowheads="1"/>
          </p:cNvSpPr>
          <p:nvPr/>
        </p:nvSpPr>
        <p:spPr bwMode="auto">
          <a:xfrm>
            <a:off x="6824" y="0"/>
            <a:ext cx="9144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endParaRPr lang="en-US" sz="2400" dirty="0" smtClean="0">
              <a:latin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9: The equipment for milk churning, frequency of churning</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4900431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067800" cy="6858000"/>
          </a:xfrm>
        </p:spPr>
        <p:txBody>
          <a:bodyPr>
            <a:normAutofit/>
          </a:bodyPr>
          <a:lstStyle/>
          <a:p>
            <a:pPr algn="just">
              <a:lnSpc>
                <a:spcPct val="150000"/>
              </a:lnSpc>
              <a:buFont typeface="Wingdings" pitchFamily="2" charset="2"/>
              <a:buChar char="ü"/>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current study, in line with the results of </a:t>
            </a:r>
            <a:r>
              <a:rPr lang="en-US" sz="2400" dirty="0" err="1">
                <a:latin typeface="Times New Roman" pitchFamily="18" charset="0"/>
                <a:cs typeface="Times New Roman" pitchFamily="18" charset="0"/>
              </a:rPr>
              <a:t>Tadesse</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Shelima</a:t>
            </a:r>
            <a:r>
              <a:rPr lang="en-US" sz="2400" dirty="0">
                <a:latin typeface="Times New Roman" pitchFamily="18" charset="0"/>
                <a:cs typeface="Times New Roman" pitchFamily="18" charset="0"/>
              </a:rPr>
              <a:t> (2015), reported that 85.5% of gourds were used in </a:t>
            </a:r>
            <a:r>
              <a:rPr lang="en-US" sz="2400" dirty="0" err="1">
                <a:latin typeface="Times New Roman" pitchFamily="18" charset="0"/>
                <a:cs typeface="Times New Roman" pitchFamily="18" charset="0"/>
              </a:rPr>
              <a:t>Bahir</a:t>
            </a:r>
            <a:r>
              <a:rPr lang="en-US" sz="2400" dirty="0">
                <a:latin typeface="Times New Roman" pitchFamily="18" charset="0"/>
                <a:cs typeface="Times New Roman" pitchFamily="18" charset="0"/>
              </a:rPr>
              <a:t> Dar </a:t>
            </a:r>
            <a:r>
              <a:rPr lang="en-US" sz="2400" dirty="0" err="1">
                <a:latin typeface="Times New Roman" pitchFamily="18" charset="0"/>
                <a:cs typeface="Times New Roman" pitchFamily="18" charset="0"/>
              </a:rPr>
              <a:t>Zuria</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Mecha</a:t>
            </a:r>
            <a:r>
              <a:rPr lang="en-US" sz="2400" dirty="0">
                <a:latin typeface="Times New Roman" pitchFamily="18" charset="0"/>
                <a:cs typeface="Times New Roman" pitchFamily="18" charset="0"/>
              </a:rPr>
              <a:t> districts.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ü"/>
            </a:pPr>
            <a:r>
              <a:rPr lang="en-US" sz="2400" dirty="0" smtClean="0">
                <a:latin typeface="Times New Roman" pitchFamily="18" charset="0"/>
                <a:cs typeface="Times New Roman" pitchFamily="18" charset="0"/>
              </a:rPr>
              <a:t>Also</a:t>
            </a:r>
            <a:r>
              <a:rPr lang="en-US" sz="2400" dirty="0">
                <a:latin typeface="Times New Roman" pitchFamily="18" charset="0"/>
                <a:cs typeface="Times New Roman" pitchFamily="18" charset="0"/>
              </a:rPr>
              <a:t>, this result agreed with the result reported by </a:t>
            </a:r>
            <a:r>
              <a:rPr lang="en-US" sz="2400" dirty="0" err="1">
                <a:latin typeface="Times New Roman" pitchFamily="18" charset="0"/>
                <a:cs typeface="Times New Roman" pitchFamily="18" charset="0"/>
              </a:rPr>
              <a:t>Melku</a:t>
            </a:r>
            <a:r>
              <a:rPr lang="en-US" sz="2400" dirty="0">
                <a:latin typeface="Times New Roman" pitchFamily="18" charset="0"/>
                <a:cs typeface="Times New Roman" pitchFamily="18" charset="0"/>
              </a:rPr>
              <a:t> (2016) 73% and 27% of respondents used gourds and clay pots, respectively, in rural areas of the West </a:t>
            </a:r>
            <a:r>
              <a:rPr lang="en-US" sz="2400" dirty="0" err="1">
                <a:latin typeface="Times New Roman" pitchFamily="18" charset="0"/>
                <a:cs typeface="Times New Roman" pitchFamily="18" charset="0"/>
              </a:rPr>
              <a:t>Gojjam</a:t>
            </a:r>
            <a:r>
              <a:rPr lang="en-US" sz="2400" dirty="0">
                <a:latin typeface="Times New Roman" pitchFamily="18" charset="0"/>
                <a:cs typeface="Times New Roman" pitchFamily="18" charset="0"/>
              </a:rPr>
              <a:t> Zone.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ü"/>
            </a:pPr>
            <a:r>
              <a:rPr lang="en-US" sz="2400" dirty="0">
                <a:latin typeface="Times New Roman" pitchFamily="18" charset="0"/>
                <a:cs typeface="Times New Roman" pitchFamily="18" charset="0"/>
              </a:rPr>
              <a:t>There was a significant difference (p &lt; 0.05) in the frequency of churning, but there was no significant difference (p &gt; 0.05) in the equipment for milk churning or the use of buttermilk in the study area.</a:t>
            </a:r>
          </a:p>
          <a:p>
            <a:pPr algn="just">
              <a:lnSpc>
                <a:spcPct val="150000"/>
              </a:lnSpc>
              <a:buFont typeface="Wingdings" pitchFamily="2" charset="2"/>
              <a:buChar char="ü"/>
            </a:pPr>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32463613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47494656"/>
              </p:ext>
            </p:extLst>
          </p:nvPr>
        </p:nvGraphicFramePr>
        <p:xfrm>
          <a:off x="114868" y="1708754"/>
          <a:ext cx="8991601" cy="5274058"/>
        </p:xfrm>
        <a:graphic>
          <a:graphicData uri="http://schemas.openxmlformats.org/drawingml/2006/table">
            <a:tbl>
              <a:tblPr firstRow="1" firstCol="1" bandRow="1">
                <a:tableStyleId>{5C22544A-7EE6-4342-B048-85BDC9FD1C3A}</a:tableStyleId>
              </a:tblPr>
              <a:tblGrid>
                <a:gridCol w="2438402"/>
                <a:gridCol w="1180530"/>
                <a:gridCol w="1371600"/>
                <a:gridCol w="1524000"/>
                <a:gridCol w="1295400"/>
                <a:gridCol w="1181669"/>
              </a:tblGrid>
              <a:tr h="348646">
                <a:tc rowSpan="2" gridSpan="2">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 Variables  </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rowSpan="2" hMerge="1">
                  <a:txBody>
                    <a:bodyPr/>
                    <a:lstStyle/>
                    <a:p>
                      <a:endParaRPr lang="en-US"/>
                    </a:p>
                  </a:txBody>
                  <a:tcPr/>
                </a:tc>
                <a:tc gridSpan="2">
                  <a:txBody>
                    <a:bodyPr/>
                    <a:lstStyle/>
                    <a:p>
                      <a:pPr marL="0" marR="0" algn="ctr">
                        <a:lnSpc>
                          <a:spcPct val="115000"/>
                        </a:lnSpc>
                        <a:spcBef>
                          <a:spcPts val="0"/>
                        </a:spcBef>
                        <a:spcAft>
                          <a:spcPts val="0"/>
                        </a:spcAft>
                      </a:pPr>
                      <a:r>
                        <a:rPr lang="en-US" sz="1800" dirty="0">
                          <a:effectLst/>
                          <a:latin typeface="Times New Roman" pitchFamily="18" charset="0"/>
                          <a:cs typeface="Times New Roman" pitchFamily="18" charset="0"/>
                        </a:rPr>
                        <a:t>Agro-ecology</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a:txBody>
                    <a:bodyPr/>
                    <a:lstStyle/>
                    <a:p>
                      <a:pPr marL="0" marR="0" algn="ctr">
                        <a:lnSpc>
                          <a:spcPct val="115000"/>
                        </a:lnSpc>
                        <a:spcBef>
                          <a:spcPts val="0"/>
                        </a:spcBef>
                        <a:spcAft>
                          <a:spcPts val="0"/>
                        </a:spcAft>
                      </a:pPr>
                      <a:r>
                        <a:rPr lang="en-US" sz="1800">
                          <a:effectLst/>
                          <a:latin typeface="Times New Roman" pitchFamily="18" charset="0"/>
                          <a:cs typeface="Times New Roman" pitchFamily="18" charset="0"/>
                        </a:rPr>
                        <a:t>Total</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ctr">
                        <a:lnSpc>
                          <a:spcPct val="115000"/>
                        </a:lnSpc>
                        <a:spcBef>
                          <a:spcPts val="0"/>
                        </a:spcBef>
                        <a:spcAft>
                          <a:spcPts val="0"/>
                        </a:spcAft>
                      </a:pPr>
                      <a:r>
                        <a:rPr lang="en-US" sz="1800">
                          <a:effectLst/>
                          <a:latin typeface="Times New Roman" pitchFamily="18" charset="0"/>
                          <a:cs typeface="Times New Roman" pitchFamily="18" charset="0"/>
                        </a:rPr>
                        <a:t>P-value</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383389">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1800">
                          <a:effectLst/>
                          <a:latin typeface="Times New Roman" pitchFamily="18" charset="0"/>
                          <a:cs typeface="Times New Roman" pitchFamily="18" charset="0"/>
                        </a:rPr>
                        <a:t>Midland </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ctr">
                        <a:lnSpc>
                          <a:spcPct val="115000"/>
                        </a:lnSpc>
                        <a:spcBef>
                          <a:spcPts val="0"/>
                        </a:spcBef>
                        <a:spcAft>
                          <a:spcPts val="0"/>
                        </a:spcAft>
                      </a:pPr>
                      <a:r>
                        <a:rPr lang="en-US" sz="1800">
                          <a:effectLst/>
                          <a:latin typeface="Times New Roman" pitchFamily="18" charset="0"/>
                          <a:cs typeface="Times New Roman" pitchFamily="18" charset="0"/>
                        </a:rPr>
                        <a:t>Lowland </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endParaRPr lang="en-US" sz="1800">
                        <a:solidFill>
                          <a:srgbClr val="000000"/>
                        </a:solidFill>
                        <a:effectLst/>
                        <a:latin typeface="Times New Roman" pitchFamily="18" charset="0"/>
                        <a:cs typeface="Times New Roman" pitchFamily="18" charset="0"/>
                      </a:endParaRPr>
                    </a:p>
                  </a:txBody>
                  <a:tcPr marL="35072" marR="35072" marT="0" marB="0"/>
                </a:tc>
                <a:tc>
                  <a:txBody>
                    <a:bodyPr/>
                    <a:lstStyle/>
                    <a:p>
                      <a:pPr marL="0" marR="0" algn="ct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383389">
                <a:tc rowSpan="2">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Do you process cheese from butter milk or </a:t>
                      </a:r>
                      <a:r>
                        <a:rPr lang="en-US" sz="1800" dirty="0" err="1">
                          <a:effectLst/>
                          <a:latin typeface="Times New Roman" pitchFamily="18" charset="0"/>
                          <a:cs typeface="Times New Roman" pitchFamily="18" charset="0"/>
                        </a:rPr>
                        <a:t>Arera</a:t>
                      </a:r>
                      <a:r>
                        <a:rPr lang="en-US" sz="1800" dirty="0">
                          <a:effectLst/>
                          <a:latin typeface="Times New Roman" pitchFamily="18" charset="0"/>
                          <a:cs typeface="Times New Roman" pitchFamily="18" charset="0"/>
                        </a:rPr>
                        <a:t>?</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Yes </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16(21.91%)</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32(60.37%)</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48(38.09%)</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416802">
                <a:tc vMerge="1">
                  <a:txBody>
                    <a:bodyPr/>
                    <a:lstStyle/>
                    <a:p>
                      <a:endParaRPr lang="en-US"/>
                    </a:p>
                  </a:txBody>
                  <a:tcPr/>
                </a:tc>
                <a:tc>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No </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57(78.08%)</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21(39.62%)</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78(61.91)</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383389">
                <a:tc gridSpan="2">
                  <a:txBody>
                    <a:bodyPr/>
                    <a:lstStyle/>
                    <a:p>
                      <a:pPr marL="0" marR="0">
                        <a:lnSpc>
                          <a:spcPct val="115000"/>
                        </a:lnSpc>
                        <a:spcBef>
                          <a:spcPts val="0"/>
                        </a:spcBef>
                        <a:spcAft>
                          <a:spcPts val="0"/>
                        </a:spcAft>
                        <a:tabLst>
                          <a:tab pos="1226185" algn="ctr"/>
                        </a:tabLst>
                      </a:pPr>
                      <a:r>
                        <a:rPr lang="en-US" sz="1800">
                          <a:effectLst/>
                          <a:latin typeface="Times New Roman" pitchFamily="18" charset="0"/>
                          <a:cs typeface="Times New Roman" pitchFamily="18" charset="0"/>
                        </a:rPr>
                        <a:t>Total	</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a:txBody>
                    <a:bodyPr/>
                    <a:lstStyle/>
                    <a:p>
                      <a:pPr marL="0" marR="0" algn="r">
                        <a:lnSpc>
                          <a:spcPct val="115000"/>
                        </a:lnSpc>
                        <a:spcBef>
                          <a:spcPts val="0"/>
                        </a:spcBef>
                        <a:spcAft>
                          <a:spcPts val="0"/>
                        </a:spcAft>
                      </a:pPr>
                      <a:r>
                        <a:rPr lang="en-US" sz="1800" dirty="0">
                          <a:effectLst/>
                          <a:latin typeface="Times New Roman" pitchFamily="18" charset="0"/>
                          <a:cs typeface="Times New Roman" pitchFamily="18" charset="0"/>
                        </a:rPr>
                        <a:t>73(100%)</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126(100%)</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u="sng">
                          <a:effectLst/>
                          <a:latin typeface="Times New Roman" pitchFamily="18" charset="0"/>
                          <a:cs typeface="Times New Roman" pitchFamily="18" charset="0"/>
                        </a:rPr>
                        <a:t>&lt;</a:t>
                      </a:r>
                      <a:r>
                        <a:rPr lang="en-US" sz="1800">
                          <a:effectLst/>
                          <a:latin typeface="Times New Roman" pitchFamily="18" charset="0"/>
                          <a:cs typeface="Times New Roman" pitchFamily="18" charset="0"/>
                        </a:rPr>
                        <a:t>0.001</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383389">
                <a:tc rowSpan="2">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Do you process butter into ghee or nitir qibe</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Yes</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21(28.76%)</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32(60.37%)</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53(42.06%)</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416802">
                <a:tc vMerge="1">
                  <a:txBody>
                    <a:bodyPr/>
                    <a:lstStyle/>
                    <a:p>
                      <a:endParaRPr lang="en-US"/>
                    </a:p>
                  </a:txBody>
                  <a:tcP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No</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52(71.24%)</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21(39.62%)</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73(57.93%)</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383389">
                <a:tc gridSpan="2">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Total</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73(100%)</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126(100%)</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u="sng">
                          <a:effectLst/>
                          <a:latin typeface="Times New Roman" pitchFamily="18" charset="0"/>
                          <a:cs typeface="Times New Roman" pitchFamily="18" charset="0"/>
                        </a:rPr>
                        <a:t>&lt;</a:t>
                      </a:r>
                      <a:r>
                        <a:rPr lang="en-US" sz="1800">
                          <a:effectLst/>
                          <a:latin typeface="Times New Roman" pitchFamily="18" charset="0"/>
                          <a:cs typeface="Times New Roman" pitchFamily="18" charset="0"/>
                        </a:rPr>
                        <a:t>0.001</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383389">
                <a:tc rowSpan="3">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What is the equipment for ghee handling</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indent="11430">
                        <a:lnSpc>
                          <a:spcPct val="115000"/>
                        </a:lnSpc>
                        <a:spcBef>
                          <a:spcPts val="0"/>
                        </a:spcBef>
                        <a:spcAft>
                          <a:spcPts val="0"/>
                        </a:spcAft>
                      </a:pPr>
                      <a:r>
                        <a:rPr lang="en-US" sz="1800" dirty="0">
                          <a:effectLst/>
                          <a:latin typeface="Times New Roman" pitchFamily="18" charset="0"/>
                          <a:cs typeface="Times New Roman" pitchFamily="18" charset="0"/>
                        </a:rPr>
                        <a:t>Gourd</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5(6.84%)</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21(39.62%)</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26(20.63%)</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383389">
                <a:tc vMerge="1">
                  <a:txBody>
                    <a:bodyPr/>
                    <a:lstStyle/>
                    <a:p>
                      <a:endParaRPr lang="en-US"/>
                    </a:p>
                  </a:txBody>
                  <a:tcP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plastic container</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66(90.41%)</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59(9.43%)</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71(56.34%)</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383389">
                <a:tc vMerge="1">
                  <a:txBody>
                    <a:bodyPr/>
                    <a:lstStyle/>
                    <a:p>
                      <a:endParaRPr lang="en-US"/>
                    </a:p>
                  </a:txBody>
                  <a:tcP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Stainless steel</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2(2.73%)</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27(50.94%)</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29(23.01%)</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18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35072" marR="35072" marT="0" marB="0"/>
                </a:tc>
              </a:tr>
              <a:tr h="383389">
                <a:tc gridSpan="2">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Total</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73(100%)</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126(100%)</a:t>
                      </a:r>
                      <a:endParaRPr lang="en-US" sz="18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1800" u="sng" dirty="0">
                          <a:effectLst/>
                          <a:latin typeface="Times New Roman" pitchFamily="18" charset="0"/>
                          <a:cs typeface="Times New Roman" pitchFamily="18" charset="0"/>
                        </a:rPr>
                        <a:t>&lt;</a:t>
                      </a:r>
                      <a:r>
                        <a:rPr lang="en-US" sz="1800" dirty="0">
                          <a:effectLst/>
                          <a:latin typeface="Times New Roman" pitchFamily="18" charset="0"/>
                          <a:cs typeface="Times New Roman" pitchFamily="18" charset="0"/>
                        </a:rPr>
                        <a:t>0.001</a:t>
                      </a:r>
                      <a:endParaRPr lang="en-US" sz="1800" dirty="0">
                        <a:solidFill>
                          <a:srgbClr val="000000"/>
                        </a:solidFill>
                        <a:effectLst/>
                        <a:latin typeface="Times New Roman" pitchFamily="18" charset="0"/>
                        <a:ea typeface="Calibri"/>
                        <a:cs typeface="Times New Roman" pitchFamily="18" charset="0"/>
                      </a:endParaRPr>
                    </a:p>
                  </a:txBody>
                  <a:tcPr marL="35072" marR="35072" marT="0" marB="0"/>
                </a:tc>
              </a:tr>
            </a:tbl>
          </a:graphicData>
        </a:graphic>
      </p:graphicFrame>
      <p:sp>
        <p:nvSpPr>
          <p:cNvPr id="5" name="Rectangle 1"/>
          <p:cNvSpPr>
            <a:spLocks noChangeArrowheads="1"/>
          </p:cNvSpPr>
          <p:nvPr/>
        </p:nvSpPr>
        <p:spPr bwMode="auto">
          <a:xfrm>
            <a:off x="0" y="-1338236"/>
            <a:ext cx="91440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indent="11113" algn="just" fontAlgn="base">
              <a:spcBef>
                <a:spcPct val="0"/>
              </a:spcBef>
              <a:spcAft>
                <a:spcPct val="0"/>
              </a:spcAft>
              <a:tabLst>
                <a:tab pos="1225550" algn="ctr"/>
              </a:tabLst>
            </a:pPr>
            <a:endParaRPr lang="en-US" sz="2400" b="1" dirty="0" smtClean="0">
              <a:latin typeface="Times New Roman" pitchFamily="18" charset="0"/>
              <a:cs typeface="Times New Roman" pitchFamily="18" charset="0"/>
            </a:endParaRPr>
          </a:p>
          <a:p>
            <a:pPr indent="11113" algn="just" fontAlgn="base">
              <a:spcBef>
                <a:spcPct val="0"/>
              </a:spcBef>
              <a:spcAft>
                <a:spcPct val="0"/>
              </a:spcAft>
              <a:tabLst>
                <a:tab pos="1225550" algn="ctr"/>
              </a:tabLst>
            </a:pPr>
            <a:endParaRPr lang="en-US" sz="2400" b="1" dirty="0">
              <a:latin typeface="Times New Roman" pitchFamily="18" charset="0"/>
              <a:cs typeface="Times New Roman" pitchFamily="18" charset="0"/>
            </a:endParaRPr>
          </a:p>
          <a:p>
            <a:pPr indent="11113" algn="just" fontAlgn="base">
              <a:spcBef>
                <a:spcPct val="0"/>
              </a:spcBef>
              <a:spcAft>
                <a:spcPct val="0"/>
              </a:spcAft>
              <a:tabLst>
                <a:tab pos="1225550" algn="ctr"/>
              </a:tabLst>
            </a:pPr>
            <a:endParaRPr lang="en-US" sz="2400" b="1" dirty="0" smtClean="0">
              <a:latin typeface="Times New Roman" pitchFamily="18" charset="0"/>
              <a:cs typeface="Times New Roman" pitchFamily="18" charset="0"/>
            </a:endParaRPr>
          </a:p>
          <a:p>
            <a:pPr indent="11113" algn="just" fontAlgn="base">
              <a:spcBef>
                <a:spcPct val="0"/>
              </a:spcBef>
              <a:spcAft>
                <a:spcPct val="0"/>
              </a:spcAft>
              <a:tabLst>
                <a:tab pos="1225550" algn="ctr"/>
              </a:tabLst>
            </a:pPr>
            <a:endParaRPr lang="en-US" sz="2400" b="1" dirty="0">
              <a:latin typeface="Times New Roman" pitchFamily="18" charset="0"/>
              <a:cs typeface="Times New Roman" pitchFamily="18" charset="0"/>
            </a:endParaRPr>
          </a:p>
          <a:p>
            <a:pPr indent="11113" algn="just" fontAlgn="base">
              <a:spcBef>
                <a:spcPct val="0"/>
              </a:spcBef>
              <a:spcAft>
                <a:spcPct val="0"/>
              </a:spcAft>
              <a:tabLst>
                <a:tab pos="1225550" algn="ctr"/>
              </a:tabLst>
            </a:pPr>
            <a:endParaRPr lang="en-US" sz="2400" b="1" dirty="0" smtClean="0">
              <a:latin typeface="Times New Roman" pitchFamily="18" charset="0"/>
              <a:cs typeface="Times New Roman" pitchFamily="18" charset="0"/>
            </a:endParaRPr>
          </a:p>
          <a:p>
            <a:pPr indent="11113" algn="ctr" fontAlgn="base">
              <a:spcBef>
                <a:spcPct val="0"/>
              </a:spcBef>
              <a:spcAft>
                <a:spcPct val="0"/>
              </a:spcAft>
              <a:tabLst>
                <a:tab pos="1225550" algn="ctr"/>
              </a:tabLst>
            </a:pPr>
            <a:r>
              <a:rPr lang="en-US" sz="2400" b="1" dirty="0" smtClean="0">
                <a:latin typeface="Times New Roman" pitchFamily="18" charset="0"/>
                <a:cs typeface="Times New Roman" pitchFamily="18" charset="0"/>
              </a:rPr>
              <a:t>4.9</a:t>
            </a:r>
            <a:r>
              <a:rPr lang="en-US" sz="2400" b="1" dirty="0">
                <a:latin typeface="Times New Roman" pitchFamily="18" charset="0"/>
                <a:cs typeface="Times New Roman" pitchFamily="18" charset="0"/>
              </a:rPr>
              <a:t>. Cheese and Ghee Making Practice </a:t>
            </a:r>
            <a:endParaRPr lang="en-US" sz="2400" dirty="0" bmk="_Toc144122815">
              <a:latin typeface="Times New Roman" pitchFamily="18" charset="0"/>
              <a:ea typeface="Calibri" pitchFamily="34" charset="0"/>
              <a:cs typeface="Times New Roman" pitchFamily="18" charset="0"/>
            </a:endParaRPr>
          </a:p>
          <a:p>
            <a:pPr marL="0" marR="0" lvl="0" indent="11113" algn="just" defTabSz="914400" rtl="0" eaLnBrk="1" fontAlgn="base" latinLnBrk="0" hangingPunct="1">
              <a:lnSpc>
                <a:spcPct val="100000"/>
              </a:lnSpc>
              <a:spcBef>
                <a:spcPct val="0"/>
              </a:spcBef>
              <a:spcAft>
                <a:spcPct val="0"/>
              </a:spcAft>
              <a:buClrTx/>
              <a:buSzTx/>
              <a:buFontTx/>
              <a:buNone/>
              <a:tabLst>
                <a:tab pos="1225550" algn="ctr"/>
              </a:tabLst>
            </a:pPr>
            <a:r>
              <a:rPr kumimoji="0" lang="en-US" sz="2400" b="0" i="0" u="none" strike="noStrike" cap="none" normalizeH="0" baseline="0" dirty="0" smtClean="0" bmk="_Toc144122815">
                <a:ln>
                  <a:noFill/>
                </a:ln>
                <a:solidFill>
                  <a:schemeClr val="tx1"/>
                </a:solidFill>
                <a:effectLst/>
                <a:latin typeface="Times New Roman" pitchFamily="18" charset="0"/>
                <a:ea typeface="Calibri" pitchFamily="34" charset="0"/>
                <a:cs typeface="Times New Roman" pitchFamily="18" charset="0"/>
              </a:rPr>
              <a:t>Table 10: Cheese and ghee making, and butter handling equipment’s in the study area.</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191030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94997393"/>
              </p:ext>
            </p:extLst>
          </p:nvPr>
        </p:nvGraphicFramePr>
        <p:xfrm>
          <a:off x="1" y="135413"/>
          <a:ext cx="8991601" cy="6417786"/>
        </p:xfrm>
        <a:graphic>
          <a:graphicData uri="http://schemas.openxmlformats.org/drawingml/2006/table">
            <a:tbl>
              <a:tblPr firstRow="1" firstCol="1" bandRow="1">
                <a:tableStyleId>{5C22544A-7EE6-4342-B048-85BDC9FD1C3A}</a:tableStyleId>
              </a:tblPr>
              <a:tblGrid>
                <a:gridCol w="1676400"/>
                <a:gridCol w="409571"/>
                <a:gridCol w="1876429"/>
                <a:gridCol w="1295402"/>
                <a:gridCol w="1371598"/>
                <a:gridCol w="1295400"/>
                <a:gridCol w="1066801"/>
              </a:tblGrid>
              <a:tr h="536558">
                <a:tc rowSpan="2" gridSpan="3">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 Variables  </a:t>
                      </a:r>
                      <a:endParaRPr lang="en-US" sz="2000" dirty="0">
                        <a:solidFill>
                          <a:srgbClr val="000000"/>
                        </a:solidFill>
                        <a:effectLst/>
                        <a:latin typeface="Times New Roman" pitchFamily="18" charset="0"/>
                        <a:ea typeface="Calibri"/>
                        <a:cs typeface="Times New Roman" pitchFamily="18" charset="0"/>
                      </a:endParaRPr>
                    </a:p>
                  </a:txBody>
                  <a:tcPr marL="35072" marR="35072" marT="0" marB="0"/>
                </a:tc>
                <a:tc rowSpan="2" hMerge="1">
                  <a:txBody>
                    <a:bodyPr/>
                    <a:lstStyle/>
                    <a:p>
                      <a:endParaRPr lang="en-US"/>
                    </a:p>
                  </a:txBody>
                  <a:tcPr/>
                </a:tc>
                <a:tc rowSpan="2" hMerge="1">
                  <a:txBody>
                    <a:bodyPr/>
                    <a:lstStyle/>
                    <a:p>
                      <a:endParaRPr lang="en-US"/>
                    </a:p>
                  </a:txBody>
                  <a:tcPr/>
                </a:tc>
                <a:tc gridSpan="2">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Agro-ecology</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Total</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P-value</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498891">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Midland </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Lowland </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endParaRPr lang="en-US" sz="2000">
                        <a:solidFill>
                          <a:srgbClr val="000000"/>
                        </a:solidFill>
                        <a:effectLst/>
                        <a:latin typeface="Times New Roman" pitchFamily="18" charset="0"/>
                        <a:cs typeface="Times New Roman" pitchFamily="18" charset="0"/>
                      </a:endParaRPr>
                    </a:p>
                  </a:txBody>
                  <a:tcPr marL="35072" marR="35072"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641318">
                <a:tc rowSpan="4">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Frequency of ghee making</a:t>
                      </a:r>
                      <a:endParaRPr lang="en-US" sz="2000" dirty="0">
                        <a:solidFill>
                          <a:srgbClr val="000000"/>
                        </a:solidFill>
                        <a:effectLst/>
                        <a:latin typeface="Times New Roman" pitchFamily="18" charset="0"/>
                        <a:ea typeface="Calibri"/>
                        <a:cs typeface="Times New Roman" pitchFamily="18" charset="0"/>
                      </a:endParaRPr>
                    </a:p>
                  </a:txBody>
                  <a:tcPr marL="35072" marR="35072" marT="0" marB="0"/>
                </a:tc>
                <a:tc gridSpan="2">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Two times a week</a:t>
                      </a:r>
                      <a:endParaRPr lang="en-US" sz="2000" dirty="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0(00%)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27(50.94%)</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27(21.42%)</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610593">
                <a:tc vMerge="1">
                  <a:txBody>
                    <a:bodyPr/>
                    <a:lstStyle/>
                    <a:p>
                      <a:endParaRPr lang="en-US"/>
                    </a:p>
                  </a:txBody>
                  <a:tcPr/>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Once in a week</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17(23.28%)</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26(49.05%)</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43(34.12%)</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498891">
                <a:tc vMerge="1">
                  <a:txBody>
                    <a:bodyPr/>
                    <a:lstStyle/>
                    <a:p>
                      <a:endParaRPr lang="en-US"/>
                    </a:p>
                  </a:txBody>
                  <a:tcPr/>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Once in two weeks</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a:txBody>
                    <a:bodyPr/>
                    <a:lstStyle/>
                    <a:p>
                      <a:pPr marL="0" marR="0" algn="r">
                        <a:lnSpc>
                          <a:spcPct val="115000"/>
                        </a:lnSpc>
                        <a:spcBef>
                          <a:spcPts val="0"/>
                        </a:spcBef>
                        <a:spcAft>
                          <a:spcPts val="0"/>
                        </a:spcAft>
                      </a:pPr>
                      <a:r>
                        <a:rPr lang="en-US" sz="2000" dirty="0">
                          <a:effectLst/>
                          <a:latin typeface="Times New Roman" pitchFamily="18" charset="0"/>
                          <a:cs typeface="Times New Roman" pitchFamily="18" charset="0"/>
                        </a:rPr>
                        <a:t>9(12.32%)</a:t>
                      </a:r>
                      <a:endParaRPr lang="en-US" sz="2000" dirty="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0(0%)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9(7.14%)</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498891">
                <a:tc vMerge="1">
                  <a:txBody>
                    <a:bodyPr/>
                    <a:lstStyle/>
                    <a:p>
                      <a:endParaRPr lang="en-US"/>
                    </a:p>
                  </a:txBody>
                  <a:tcPr/>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not making</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47(64.38%)</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0(0%)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47(37.30%)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498891">
                <a:tc gridSpan="3">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Total</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hMerge="1">
                  <a:txBody>
                    <a:bodyPr/>
                    <a:lstStyle/>
                    <a:p>
                      <a:endParaRPr lang="en-US"/>
                    </a:p>
                  </a:txBody>
                  <a:tcPr/>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73(100%)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53(100%)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126(100%)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u="sng">
                          <a:effectLst/>
                          <a:latin typeface="Times New Roman" pitchFamily="18" charset="0"/>
                          <a:cs typeface="Times New Roman" pitchFamily="18" charset="0"/>
                        </a:rPr>
                        <a:t>&lt;</a:t>
                      </a:r>
                      <a:r>
                        <a:rPr lang="en-US" sz="2000">
                          <a:effectLst/>
                          <a:latin typeface="Times New Roman" pitchFamily="18" charset="0"/>
                          <a:cs typeface="Times New Roman" pitchFamily="18" charset="0"/>
                        </a:rPr>
                        <a:t>0.001</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638191">
                <a:tc rowSpan="3"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What is the equipment for butter handling</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rowSpan="3"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Gourd</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3(4.10%)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19(35.84%)</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22(17.46%)</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498891">
                <a:tc gridSpan="2" vMerge="1">
                  <a:txBody>
                    <a:bodyPr/>
                    <a:lstStyle/>
                    <a:p>
                      <a:endParaRPr lang="en-US"/>
                    </a:p>
                  </a:txBody>
                  <a:tcPr/>
                </a:tc>
                <a:tc hMerge="1" v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Plastic  container</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69(94.52%)</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7(13.20%)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76(60.31%)</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997780">
                <a:tc gridSpan="2" vMerge="1">
                  <a:txBody>
                    <a:bodyPr/>
                    <a:lstStyle/>
                    <a:p>
                      <a:endParaRPr lang="en-US"/>
                    </a:p>
                  </a:txBody>
                  <a:tcPr/>
                </a:tc>
                <a:tc hMerge="1" v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Stainless steel</a:t>
                      </a:r>
                      <a:endParaRPr lang="en-US" sz="2000" dirty="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1(1.36%)</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27(50.94%)</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28(22.22%)</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35072" marR="35072" marT="0" marB="0"/>
                </a:tc>
              </a:tr>
              <a:tr h="498891">
                <a:tc gridSpan="3">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Total</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hMerge="1">
                  <a:txBody>
                    <a:bodyPr/>
                    <a:lstStyle/>
                    <a:p>
                      <a:endParaRPr lang="en-US"/>
                    </a:p>
                  </a:txBody>
                  <a:tcPr/>
                </a:tc>
                <a:tc hMerge="1">
                  <a:txBody>
                    <a:bodyPr/>
                    <a:lstStyle/>
                    <a:p>
                      <a:endParaRPr lang="en-US"/>
                    </a:p>
                  </a:txBody>
                  <a:tcPr/>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73(100%)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53(100%)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126(100%)</a:t>
                      </a:r>
                      <a:endParaRPr lang="en-US" sz="2000">
                        <a:solidFill>
                          <a:srgbClr val="000000"/>
                        </a:solidFill>
                        <a:effectLst/>
                        <a:latin typeface="Times New Roman" pitchFamily="18" charset="0"/>
                        <a:ea typeface="Calibri"/>
                        <a:cs typeface="Times New Roman" pitchFamily="18" charset="0"/>
                      </a:endParaRPr>
                    </a:p>
                  </a:txBody>
                  <a:tcPr marL="35072" marR="35072"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0.118</a:t>
                      </a:r>
                      <a:endParaRPr lang="en-US" sz="2000" dirty="0">
                        <a:solidFill>
                          <a:srgbClr val="000000"/>
                        </a:solidFill>
                        <a:effectLst/>
                        <a:latin typeface="Times New Roman" pitchFamily="18" charset="0"/>
                        <a:ea typeface="Calibri"/>
                        <a:cs typeface="Times New Roman" pitchFamily="18" charset="0"/>
                      </a:endParaRPr>
                    </a:p>
                  </a:txBody>
                  <a:tcPr marL="35072" marR="35072" marT="0" marB="0"/>
                </a:tc>
              </a:tr>
            </a:tbl>
          </a:graphicData>
        </a:graphic>
      </p:graphicFrame>
    </p:spTree>
    <p:extLst>
      <p:ext uri="{BB962C8B-B14F-4D97-AF65-F5344CB8AC3E}">
        <p14:creationId xmlns:p14="http://schemas.microsoft.com/office/powerpoint/2010/main" val="17664065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Autofit/>
          </a:bodyPr>
          <a:lstStyle/>
          <a:p>
            <a:pPr lvl="0"/>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1. INTRODUCTION</a:t>
            </a:r>
            <a:r>
              <a:rPr lang="en-US" sz="2800" b="1" dirty="0">
                <a:latin typeface="Times New Roman" pitchFamily="18" charset="0"/>
                <a:cs typeface="Times New Roman" pitchFamily="18" charset="0"/>
              </a:rPr>
              <a:t/>
            </a:r>
            <a:br>
              <a:rPr lang="en-US" sz="2800" b="1"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0" y="609600"/>
            <a:ext cx="9144000" cy="6248400"/>
          </a:xfrm>
        </p:spPr>
        <p:txBody>
          <a:bodyPr>
            <a:noAutofit/>
          </a:bodyPr>
          <a:lstStyle/>
          <a:p>
            <a:pPr marL="0" indent="0" algn="ctr">
              <a:buNone/>
            </a:pPr>
            <a:r>
              <a:rPr lang="en-US" sz="2800" b="1" dirty="0" smtClean="0">
                <a:solidFill>
                  <a:srgbClr val="00B050"/>
                </a:solidFill>
                <a:latin typeface="Times New Roman" pitchFamily="18" charset="0"/>
                <a:cs typeface="Times New Roman" pitchFamily="18" charset="0"/>
              </a:rPr>
              <a:t>1.1</a:t>
            </a:r>
            <a:r>
              <a:rPr lang="en-US" sz="2800" b="1" dirty="0">
                <a:solidFill>
                  <a:srgbClr val="00B050"/>
                </a:solidFill>
                <a:latin typeface="Times New Roman" pitchFamily="18" charset="0"/>
                <a:cs typeface="Times New Roman" pitchFamily="18" charset="0"/>
              </a:rPr>
              <a:t>. Background of the study </a:t>
            </a:r>
          </a:p>
          <a:p>
            <a:pPr algn="just">
              <a:lnSpc>
                <a:spcPct val="150000"/>
              </a:lnSpc>
              <a:buFont typeface="Wingdings" pitchFamily="2" charset="2"/>
              <a:buChar char="q"/>
            </a:pPr>
            <a:r>
              <a:rPr lang="en-US" sz="2400" dirty="0">
                <a:latin typeface="Times New Roman" pitchFamily="18" charset="0"/>
                <a:cs typeface="Times New Roman" pitchFamily="18" charset="0"/>
              </a:rPr>
              <a:t>Ethiopia has the most livestock in Africa, with 65 million cattle, 40 million sheep, 51 million goats, 8 million camels, and 49 million </a:t>
            </a:r>
            <a:r>
              <a:rPr lang="en-US" sz="2400" dirty="0" smtClean="0">
                <a:latin typeface="Times New Roman" pitchFamily="18" charset="0"/>
                <a:cs typeface="Times New Roman" pitchFamily="18" charset="0"/>
              </a:rPr>
              <a:t>chickens and based breed, an </a:t>
            </a:r>
            <a:r>
              <a:rPr lang="en-US" sz="2400" dirty="0">
                <a:latin typeface="Times New Roman" pitchFamily="18" charset="0"/>
                <a:cs typeface="Times New Roman" pitchFamily="18" charset="0"/>
              </a:rPr>
              <a:t>exotic </a:t>
            </a:r>
            <a:r>
              <a:rPr lang="en-US" sz="2400" dirty="0" smtClean="0">
                <a:latin typeface="Times New Roman" pitchFamily="18" charset="0"/>
                <a:cs typeface="Times New Roman" pitchFamily="18" charset="0"/>
              </a:rPr>
              <a:t>breeds, cross breed and local make </a:t>
            </a:r>
            <a:r>
              <a:rPr lang="en-US" sz="2400" dirty="0">
                <a:latin typeface="Times New Roman" pitchFamily="18" charset="0"/>
                <a:cs typeface="Times New Roman" pitchFamily="18" charset="0"/>
              </a:rPr>
              <a:t>up 0.3%, 1.9%, and 97.8% of </a:t>
            </a:r>
            <a:r>
              <a:rPr lang="en-US" sz="2400" dirty="0" smtClean="0">
                <a:latin typeface="Times New Roman" pitchFamily="18" charset="0"/>
                <a:cs typeface="Times New Roman" pitchFamily="18" charset="0"/>
              </a:rPr>
              <a:t>cattle</a:t>
            </a:r>
            <a:r>
              <a:rPr lang="en-US" sz="2400" dirty="0">
                <a:latin typeface="Times New Roman" pitchFamily="18" charset="0"/>
                <a:cs typeface="Times New Roman" pitchFamily="18" charset="0"/>
              </a:rPr>
              <a:t>, respectively (CSA, 2020</a:t>
            </a:r>
            <a:r>
              <a:rPr lang="en-US" sz="2400" dirty="0" smtClean="0">
                <a:latin typeface="Times New Roman" pitchFamily="18" charset="0"/>
                <a:cs typeface="Times New Roman" pitchFamily="18" charset="0"/>
              </a:rPr>
              <a:t>). </a:t>
            </a:r>
          </a:p>
          <a:p>
            <a:pPr algn="just">
              <a:lnSpc>
                <a:spcPct val="150000"/>
              </a:lnSpc>
              <a:buFont typeface="Wingdings" pitchFamily="2" charset="2"/>
              <a:buChar char="ü"/>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estimate of total cow milk production for the rural sedentary areas of the country </a:t>
            </a:r>
            <a:r>
              <a:rPr lang="en-US" sz="2400" dirty="0" smtClean="0">
                <a:latin typeface="Times New Roman" pitchFamily="18" charset="0"/>
                <a:cs typeface="Times New Roman" pitchFamily="18" charset="0"/>
              </a:rPr>
              <a:t>is </a:t>
            </a:r>
            <a:r>
              <a:rPr lang="en-US" sz="2400" dirty="0">
                <a:latin typeface="Times New Roman" pitchFamily="18" charset="0"/>
                <a:cs typeface="Times New Roman" pitchFamily="18" charset="0"/>
              </a:rPr>
              <a:t>about 3.32 billion liters (</a:t>
            </a:r>
            <a:r>
              <a:rPr lang="en-US" sz="2400" dirty="0" err="1">
                <a:latin typeface="Times New Roman" pitchFamily="18" charset="0"/>
                <a:cs typeface="Times New Roman" pitchFamily="18" charset="0"/>
              </a:rPr>
              <a:t>Gobena</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&amp; </a:t>
            </a:r>
            <a:r>
              <a:rPr lang="en-US" sz="2400" dirty="0" err="1" smtClean="0">
                <a:latin typeface="Times New Roman" pitchFamily="18" charset="0"/>
                <a:cs typeface="Times New Roman" pitchFamily="18" charset="0"/>
              </a:rPr>
              <a:t>Hundie</a:t>
            </a:r>
            <a:r>
              <a:rPr lang="en-US" sz="2400" dirty="0">
                <a:latin typeface="Times New Roman" pitchFamily="18" charset="0"/>
                <a:cs typeface="Times New Roman" pitchFamily="18" charset="0"/>
              </a:rPr>
              <a:t>, 2020).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ü"/>
            </a:pPr>
            <a:r>
              <a:rPr lang="en-US" sz="2400" dirty="0" smtClean="0">
                <a:latin typeface="Times New Roman" pitchFamily="18" charset="0"/>
                <a:cs typeface="Times New Roman" pitchFamily="18" charset="0"/>
              </a:rPr>
              <a:t>Despite </a:t>
            </a:r>
            <a:r>
              <a:rPr lang="en-US" sz="2400" dirty="0">
                <a:latin typeface="Times New Roman" pitchFamily="18" charset="0"/>
                <a:cs typeface="Times New Roman" pitchFamily="18" charset="0"/>
              </a:rPr>
              <a:t>its large size, Ethiopia's livestock sub-sector is less productive in general, and its direct contribution to the national economy is modest in comparison to its potential. </a:t>
            </a: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5327799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Autofit/>
          </a:bodyPr>
          <a:lstStyle/>
          <a:p>
            <a:r>
              <a:rPr lang="en-US" sz="2800" b="1" dirty="0">
                <a:latin typeface="Times New Roman" pitchFamily="18" charset="0"/>
                <a:cs typeface="Times New Roman" pitchFamily="18" charset="0"/>
              </a:rPr>
              <a:t>4.6. Milk </a:t>
            </a:r>
            <a:r>
              <a:rPr lang="en-US" sz="2800" b="1" dirty="0" smtClean="0">
                <a:latin typeface="Times New Roman" pitchFamily="18" charset="0"/>
                <a:cs typeface="Times New Roman" pitchFamily="18" charset="0"/>
              </a:rPr>
              <a:t>and Milk Products Marketing</a:t>
            </a:r>
            <a:r>
              <a:rPr lang="en-US" sz="2800" b="1" dirty="0">
                <a:latin typeface="Times New Roman" pitchFamily="18" charset="0"/>
                <a:cs typeface="Times New Roman" pitchFamily="18" charset="0"/>
              </a:rPr>
              <a:t/>
            </a:r>
            <a:br>
              <a:rPr lang="en-US" sz="2800" b="1"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79448319"/>
              </p:ext>
            </p:extLst>
          </p:nvPr>
        </p:nvGraphicFramePr>
        <p:xfrm>
          <a:off x="-2" y="533399"/>
          <a:ext cx="9067801" cy="6096000"/>
        </p:xfrm>
        <a:graphic>
          <a:graphicData uri="http://schemas.openxmlformats.org/drawingml/2006/table">
            <a:tbl>
              <a:tblPr firstRow="1" firstCol="1" bandRow="1">
                <a:tableStyleId>{5C22544A-7EE6-4342-B048-85BDC9FD1C3A}</a:tableStyleId>
              </a:tblPr>
              <a:tblGrid>
                <a:gridCol w="1054434"/>
                <a:gridCol w="1187166"/>
                <a:gridCol w="1187166"/>
                <a:gridCol w="1261362"/>
                <a:gridCol w="1483957"/>
                <a:gridCol w="1483957"/>
                <a:gridCol w="1409759"/>
              </a:tblGrid>
              <a:tr h="1143001">
                <a:tc gridSpan="2">
                  <a:txBody>
                    <a:bodyPr/>
                    <a:lstStyle/>
                    <a:p>
                      <a:pPr marL="0" marR="0">
                        <a:lnSpc>
                          <a:spcPct val="150000"/>
                        </a:lnSpc>
                        <a:spcBef>
                          <a:spcPts val="0"/>
                        </a:spcBef>
                        <a:spcAft>
                          <a:spcPts val="0"/>
                        </a:spcAft>
                      </a:pPr>
                      <a:r>
                        <a:rPr lang="en-US" sz="2400" dirty="0">
                          <a:effectLst/>
                          <a:latin typeface="Times New Roman" pitchFamily="18" charset="0"/>
                          <a:cs typeface="Times New Roman" pitchFamily="18" charset="0"/>
                        </a:rPr>
                        <a:t>Agro-ecology </a:t>
                      </a:r>
                      <a:endParaRPr lang="en-US" sz="2400" dirty="0">
                        <a:effectLst/>
                        <a:latin typeface="Times New Roman" pitchFamily="18" charset="0"/>
                        <a:ea typeface="Calibri"/>
                        <a:cs typeface="Times New Roman" pitchFamily="18" charset="0"/>
                      </a:endParaRPr>
                    </a:p>
                  </a:txBody>
                  <a:tcPr marL="68580" marR="68580" marT="0" marB="0" anchor="ctr"/>
                </a:tc>
                <a:tc hMerge="1">
                  <a:txBody>
                    <a:bodyPr/>
                    <a:lstStyle/>
                    <a:p>
                      <a:endParaRPr lang="en-US"/>
                    </a:p>
                  </a:txBody>
                  <a:tcPr/>
                </a:tc>
                <a:tc>
                  <a:txBody>
                    <a:bodyPr/>
                    <a:lstStyle/>
                    <a:p>
                      <a:pPr marL="0" marR="0" algn="ctr">
                        <a:lnSpc>
                          <a:spcPct val="150000"/>
                        </a:lnSpc>
                        <a:spcBef>
                          <a:spcPts val="0"/>
                        </a:spcBef>
                        <a:spcAft>
                          <a:spcPts val="0"/>
                        </a:spcAft>
                      </a:pPr>
                      <a:r>
                        <a:rPr lang="en-US" sz="2400" dirty="0">
                          <a:effectLst/>
                          <a:latin typeface="Times New Roman" pitchFamily="18" charset="0"/>
                          <a:cs typeface="Times New Roman" pitchFamily="18" charset="0"/>
                        </a:rPr>
                        <a:t>Milk produced per day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50000"/>
                        </a:lnSpc>
                        <a:spcBef>
                          <a:spcPts val="0"/>
                        </a:spcBef>
                        <a:spcAft>
                          <a:spcPts val="0"/>
                        </a:spcAft>
                      </a:pPr>
                      <a:r>
                        <a:rPr lang="en-US" sz="2400">
                          <a:effectLst/>
                          <a:latin typeface="Times New Roman" pitchFamily="18" charset="0"/>
                          <a:cs typeface="Times New Roman" pitchFamily="18" charset="0"/>
                        </a:rPr>
                        <a:t>price  of  fresh milk per liter</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50000"/>
                        </a:lnSpc>
                        <a:spcBef>
                          <a:spcPts val="0"/>
                        </a:spcBef>
                        <a:spcAft>
                          <a:spcPts val="0"/>
                        </a:spcAft>
                      </a:pPr>
                      <a:r>
                        <a:rPr lang="en-US" sz="2400">
                          <a:effectLst/>
                          <a:latin typeface="Times New Roman" pitchFamily="18" charset="0"/>
                          <a:cs typeface="Times New Roman" pitchFamily="18" charset="0"/>
                        </a:rPr>
                        <a:t>price of butter milk per litter</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50000"/>
                        </a:lnSpc>
                        <a:spcBef>
                          <a:spcPts val="0"/>
                        </a:spcBef>
                        <a:spcAft>
                          <a:spcPts val="0"/>
                        </a:spcAft>
                      </a:pPr>
                      <a:r>
                        <a:rPr lang="en-US" sz="2400">
                          <a:effectLst/>
                          <a:latin typeface="Times New Roman" pitchFamily="18" charset="0"/>
                          <a:cs typeface="Times New Roman" pitchFamily="18" charset="0"/>
                        </a:rPr>
                        <a:t>price of butter per kg</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50000"/>
                        </a:lnSpc>
                        <a:spcBef>
                          <a:spcPts val="0"/>
                        </a:spcBef>
                        <a:spcAft>
                          <a:spcPts val="0"/>
                        </a:spcAft>
                      </a:pPr>
                      <a:r>
                        <a:rPr lang="en-US" sz="2400">
                          <a:effectLst/>
                          <a:latin typeface="Times New Roman" pitchFamily="18" charset="0"/>
                          <a:cs typeface="Times New Roman" pitchFamily="18" charset="0"/>
                        </a:rPr>
                        <a:t>price of cottage cheese</a:t>
                      </a:r>
                      <a:endParaRPr lang="en-US" sz="2400">
                        <a:effectLst/>
                        <a:latin typeface="Times New Roman" pitchFamily="18" charset="0"/>
                        <a:ea typeface="Calibri"/>
                        <a:cs typeface="Times New Roman" pitchFamily="18" charset="0"/>
                      </a:endParaRPr>
                    </a:p>
                  </a:txBody>
                  <a:tcPr marL="68580" marR="68580" marT="0" marB="0" anchor="ctr"/>
                </a:tc>
              </a:tr>
              <a:tr h="609600">
                <a:tc>
                  <a:txBody>
                    <a:bodyPr/>
                    <a:lstStyle/>
                    <a:p>
                      <a:pPr marL="0" marR="0">
                        <a:lnSpc>
                          <a:spcPct val="150000"/>
                        </a:lnSpc>
                        <a:spcBef>
                          <a:spcPts val="0"/>
                        </a:spcBef>
                        <a:spcAft>
                          <a:spcPts val="0"/>
                        </a:spcAft>
                      </a:pPr>
                      <a:r>
                        <a:rPr lang="en-US" sz="2400" dirty="0">
                          <a:effectLst/>
                          <a:latin typeface="Times New Roman" pitchFamily="18" charset="0"/>
                          <a:cs typeface="Times New Roman" pitchFamily="18" charset="0"/>
                        </a:rPr>
                        <a:t>Midland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50000"/>
                        </a:lnSpc>
                        <a:spcBef>
                          <a:spcPts val="0"/>
                        </a:spcBef>
                        <a:spcAft>
                          <a:spcPts val="0"/>
                        </a:spcAft>
                      </a:pPr>
                      <a:r>
                        <a:rPr lang="en-US" sz="2400">
                          <a:effectLst/>
                          <a:latin typeface="Times New Roman" pitchFamily="18" charset="0"/>
                          <a:cs typeface="Times New Roman" pitchFamily="18" charset="0"/>
                        </a:rPr>
                        <a:t>Mean ±SD</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2.51±1.029</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66.03±3.53</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25.23±5.007</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598.22±44.514</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47.05±13.145</a:t>
                      </a:r>
                      <a:endParaRPr lang="en-US" sz="2400">
                        <a:effectLst/>
                        <a:latin typeface="Times New Roman" pitchFamily="18" charset="0"/>
                        <a:ea typeface="Calibri"/>
                        <a:cs typeface="Times New Roman" pitchFamily="18" charset="0"/>
                      </a:endParaRPr>
                    </a:p>
                  </a:txBody>
                  <a:tcPr marL="68580" marR="68580" marT="0" marB="0" anchor="ctr"/>
                </a:tc>
              </a:tr>
              <a:tr h="609600">
                <a:tc>
                  <a:txBody>
                    <a:bodyPr/>
                    <a:lstStyle/>
                    <a:p>
                      <a:pPr marL="0" marR="0">
                        <a:lnSpc>
                          <a:spcPct val="150000"/>
                        </a:lnSpc>
                        <a:spcBef>
                          <a:spcPts val="0"/>
                        </a:spcBef>
                        <a:spcAft>
                          <a:spcPts val="0"/>
                        </a:spcAft>
                      </a:pPr>
                      <a:r>
                        <a:rPr lang="en-US" sz="2400" dirty="0">
                          <a:effectLst/>
                          <a:latin typeface="Times New Roman" pitchFamily="18" charset="0"/>
                          <a:cs typeface="Times New Roman" pitchFamily="18" charset="0"/>
                        </a:rPr>
                        <a:t>Lowland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50000"/>
                        </a:lnSpc>
                        <a:spcBef>
                          <a:spcPts val="0"/>
                        </a:spcBef>
                        <a:spcAft>
                          <a:spcPts val="0"/>
                        </a:spcAft>
                      </a:pPr>
                      <a:r>
                        <a:rPr lang="en-US" sz="2400">
                          <a:effectLst/>
                          <a:latin typeface="Times New Roman" pitchFamily="18" charset="0"/>
                          <a:cs typeface="Times New Roman" pitchFamily="18" charset="0"/>
                        </a:rPr>
                        <a:t>Mean ±SD</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1.96±1.037</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64.06±7.599</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28.87±7.38</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655.09±73.97</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69.34±21.35</a:t>
                      </a:r>
                      <a:endParaRPr lang="en-US" sz="2400">
                        <a:effectLst/>
                        <a:latin typeface="Times New Roman" pitchFamily="18" charset="0"/>
                        <a:ea typeface="Calibri"/>
                        <a:cs typeface="Times New Roman" pitchFamily="18" charset="0"/>
                      </a:endParaRPr>
                    </a:p>
                  </a:txBody>
                  <a:tcPr marL="68580" marR="68580" marT="0" marB="0" anchor="ctr"/>
                </a:tc>
              </a:tr>
              <a:tr h="609600">
                <a:tc>
                  <a:txBody>
                    <a:bodyPr/>
                    <a:lstStyle/>
                    <a:p>
                      <a:pPr marL="0" marR="0">
                        <a:lnSpc>
                          <a:spcPct val="150000"/>
                        </a:lnSpc>
                        <a:spcBef>
                          <a:spcPts val="0"/>
                        </a:spcBef>
                        <a:spcAft>
                          <a:spcPts val="0"/>
                        </a:spcAft>
                      </a:pPr>
                      <a:r>
                        <a:rPr lang="en-US" sz="2400" dirty="0">
                          <a:effectLst/>
                          <a:latin typeface="Times New Roman" pitchFamily="18" charset="0"/>
                          <a:cs typeface="Times New Roman" pitchFamily="18" charset="0"/>
                        </a:rPr>
                        <a:t>Total</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50000"/>
                        </a:lnSpc>
                        <a:spcBef>
                          <a:spcPts val="0"/>
                        </a:spcBef>
                        <a:spcAft>
                          <a:spcPts val="0"/>
                        </a:spcAft>
                      </a:pPr>
                      <a:r>
                        <a:rPr lang="en-US" sz="2400">
                          <a:effectLst/>
                          <a:latin typeface="Times New Roman" pitchFamily="18" charset="0"/>
                          <a:cs typeface="Times New Roman" pitchFamily="18" charset="0"/>
                        </a:rPr>
                        <a:t>Mean ±SD</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dirty="0">
                          <a:effectLst/>
                          <a:latin typeface="Times New Roman" pitchFamily="18" charset="0"/>
                          <a:cs typeface="Times New Roman" pitchFamily="18" charset="0"/>
                        </a:rPr>
                        <a:t>2.28±1.063</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dirty="0">
                          <a:effectLst/>
                          <a:latin typeface="Times New Roman" pitchFamily="18" charset="0"/>
                          <a:cs typeface="Times New Roman" pitchFamily="18" charset="0"/>
                        </a:rPr>
                        <a:t>65.2±48.474</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dirty="0">
                          <a:effectLst/>
                          <a:latin typeface="Times New Roman" pitchFamily="18" charset="0"/>
                          <a:cs typeface="Times New Roman" pitchFamily="18" charset="0"/>
                        </a:rPr>
                        <a:t>26.76±6.352</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622.14±64.901</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56.43±20.277</a:t>
                      </a:r>
                      <a:endParaRPr lang="en-US" sz="2400">
                        <a:effectLst/>
                        <a:latin typeface="Times New Roman" pitchFamily="18" charset="0"/>
                        <a:ea typeface="Calibri"/>
                        <a:cs typeface="Times New Roman" pitchFamily="18" charset="0"/>
                      </a:endParaRPr>
                    </a:p>
                  </a:txBody>
                  <a:tcPr marL="68580" marR="68580" marT="0" marB="0" anchor="ctr"/>
                </a:tc>
              </a:tr>
              <a:tr h="609600">
                <a:tc gridSpan="2">
                  <a:txBody>
                    <a:bodyPr/>
                    <a:lstStyle/>
                    <a:p>
                      <a:pPr marL="0" marR="0">
                        <a:lnSpc>
                          <a:spcPct val="150000"/>
                        </a:lnSpc>
                        <a:spcBef>
                          <a:spcPts val="0"/>
                        </a:spcBef>
                        <a:spcAft>
                          <a:spcPts val="0"/>
                        </a:spcAft>
                      </a:pPr>
                      <a:r>
                        <a:rPr lang="en-US" sz="2400">
                          <a:effectLst/>
                          <a:latin typeface="Times New Roman" pitchFamily="18" charset="0"/>
                          <a:cs typeface="Times New Roman" pitchFamily="18" charset="0"/>
                        </a:rPr>
                        <a:t>P- value  </a:t>
                      </a:r>
                      <a:endParaRPr lang="en-US" sz="2400">
                        <a:effectLst/>
                        <a:latin typeface="Times New Roman" pitchFamily="18" charset="0"/>
                        <a:ea typeface="Calibri"/>
                        <a:cs typeface="Times New Roman" pitchFamily="18" charset="0"/>
                      </a:endParaRPr>
                    </a:p>
                  </a:txBody>
                  <a:tcPr marL="68580" marR="68580" marT="0" marB="0" anchor="ctr"/>
                </a:tc>
                <a:tc hMerge="1">
                  <a:txBody>
                    <a:bodyPr/>
                    <a:lstStyle/>
                    <a:p>
                      <a:endParaRPr lang="en-US"/>
                    </a:p>
                  </a:txBody>
                  <a:tcP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0.004</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50000"/>
                        </a:lnSpc>
                        <a:spcBef>
                          <a:spcPts val="0"/>
                        </a:spcBef>
                        <a:spcAft>
                          <a:spcPts val="0"/>
                        </a:spcAft>
                      </a:pPr>
                      <a:r>
                        <a:rPr lang="en-US" sz="2400">
                          <a:effectLst/>
                          <a:latin typeface="Times New Roman" pitchFamily="18" charset="0"/>
                          <a:cs typeface="Times New Roman" pitchFamily="18" charset="0"/>
                        </a:rPr>
                        <a:t>0.823</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50000"/>
                        </a:lnSpc>
                        <a:spcBef>
                          <a:spcPts val="0"/>
                        </a:spcBef>
                        <a:spcAft>
                          <a:spcPts val="0"/>
                        </a:spcAft>
                      </a:pPr>
                      <a:r>
                        <a:rPr lang="en-US" sz="2400" u="sng">
                          <a:effectLst/>
                          <a:latin typeface="Times New Roman" pitchFamily="18" charset="0"/>
                          <a:cs typeface="Times New Roman" pitchFamily="18" charset="0"/>
                        </a:rPr>
                        <a:t>&lt;</a:t>
                      </a:r>
                      <a:r>
                        <a:rPr lang="en-US" sz="2400">
                          <a:effectLst/>
                          <a:latin typeface="Times New Roman" pitchFamily="18" charset="0"/>
                          <a:cs typeface="Times New Roman" pitchFamily="18" charset="0"/>
                        </a:rPr>
                        <a:t>0.001</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50000"/>
                        </a:lnSpc>
                        <a:spcBef>
                          <a:spcPts val="0"/>
                        </a:spcBef>
                        <a:spcAft>
                          <a:spcPts val="0"/>
                        </a:spcAft>
                      </a:pPr>
                      <a:r>
                        <a:rPr lang="en-US" sz="2400" dirty="0">
                          <a:effectLst/>
                          <a:latin typeface="Times New Roman" pitchFamily="18" charset="0"/>
                          <a:cs typeface="Times New Roman" pitchFamily="18" charset="0"/>
                        </a:rPr>
                        <a:t>&lt;0.001</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50000"/>
                        </a:lnSpc>
                        <a:spcBef>
                          <a:spcPts val="0"/>
                        </a:spcBef>
                        <a:spcAft>
                          <a:spcPts val="0"/>
                        </a:spcAft>
                      </a:pPr>
                      <a:r>
                        <a:rPr lang="en-US" sz="2400" dirty="0">
                          <a:effectLst/>
                          <a:latin typeface="Times New Roman" pitchFamily="18" charset="0"/>
                          <a:cs typeface="Times New Roman" pitchFamily="18" charset="0"/>
                        </a:rPr>
                        <a:t>&lt;0.001</a:t>
                      </a:r>
                      <a:endParaRPr lang="en-US" sz="2400" dirty="0">
                        <a:effectLst/>
                        <a:latin typeface="Times New Roman" pitchFamily="18" charset="0"/>
                        <a:ea typeface="Calibri"/>
                        <a:cs typeface="Times New Roman" pitchFamily="18" charset="0"/>
                      </a:endParaRPr>
                    </a:p>
                  </a:txBody>
                  <a:tcPr marL="68580" marR="68580" marT="0" marB="0" anchor="ctr"/>
                </a:tc>
              </a:tr>
            </a:tbl>
          </a:graphicData>
        </a:graphic>
      </p:graphicFrame>
    </p:spTree>
    <p:extLst>
      <p:ext uri="{BB962C8B-B14F-4D97-AF65-F5344CB8AC3E}">
        <p14:creationId xmlns:p14="http://schemas.microsoft.com/office/powerpoint/2010/main" val="944244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1927582543"/>
              </p:ext>
            </p:extLst>
          </p:nvPr>
        </p:nvGraphicFramePr>
        <p:xfrm>
          <a:off x="152404" y="898171"/>
          <a:ext cx="8991595" cy="8911726"/>
        </p:xfrm>
        <a:graphic>
          <a:graphicData uri="http://schemas.openxmlformats.org/drawingml/2006/table">
            <a:tbl>
              <a:tblPr firstRow="1" firstCol="1" bandRow="1">
                <a:tableStyleId>{5C22544A-7EE6-4342-B048-85BDC9FD1C3A}</a:tableStyleId>
              </a:tblPr>
              <a:tblGrid>
                <a:gridCol w="1523996"/>
                <a:gridCol w="228600"/>
                <a:gridCol w="823218"/>
                <a:gridCol w="237447"/>
                <a:gridCol w="158535"/>
                <a:gridCol w="865387"/>
                <a:gridCol w="658613"/>
                <a:gridCol w="228600"/>
                <a:gridCol w="1066800"/>
                <a:gridCol w="152400"/>
                <a:gridCol w="1676400"/>
                <a:gridCol w="1371599"/>
              </a:tblGrid>
              <a:tr h="225509">
                <a:tc rowSpan="2" gridSpan="5">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Variables </a:t>
                      </a:r>
                      <a:endParaRPr lang="en-US" sz="2400" dirty="0">
                        <a:solidFill>
                          <a:srgbClr val="000000"/>
                        </a:solidFill>
                        <a:effectLst/>
                        <a:latin typeface="Times New Roman" pitchFamily="18" charset="0"/>
                        <a:ea typeface="Calibri"/>
                        <a:cs typeface="Times New Roman" pitchFamily="18" charset="0"/>
                      </a:endParaRPr>
                    </a:p>
                  </a:txBody>
                  <a:tcPr marL="16027" marR="16027" marT="0" marB="0"/>
                </a:tc>
                <a:tc rowSpan="2" hMerge="1">
                  <a:txBody>
                    <a:bodyPr/>
                    <a:lstStyle/>
                    <a:p>
                      <a:endParaRPr lang="en-US"/>
                    </a:p>
                  </a:txBody>
                  <a:tcPr/>
                </a:tc>
                <a:tc rowSpan="2" hMerge="1">
                  <a:txBody>
                    <a:bodyPr/>
                    <a:lstStyle/>
                    <a:p>
                      <a:endParaRPr lang="en-US"/>
                    </a:p>
                  </a:txBody>
                  <a:tcPr/>
                </a:tc>
                <a:tc rowSpan="2" hMerge="1">
                  <a:txBody>
                    <a:bodyPr/>
                    <a:lstStyle/>
                    <a:p>
                      <a:pPr marL="0" marR="0" algn="ctr">
                        <a:lnSpc>
                          <a:spcPct val="115000"/>
                        </a:lnSpc>
                        <a:spcBef>
                          <a:spcPts val="0"/>
                        </a:spcBef>
                        <a:spcAft>
                          <a:spcPts val="0"/>
                        </a:spcAft>
                      </a:pPr>
                      <a:endParaRPr lang="en-US" sz="300">
                        <a:solidFill>
                          <a:srgbClr val="000000"/>
                        </a:solidFill>
                        <a:effectLst/>
                        <a:latin typeface="Calibri"/>
                        <a:ea typeface="Calibri"/>
                        <a:cs typeface="SimSun"/>
                      </a:endParaRPr>
                    </a:p>
                  </a:txBody>
                  <a:tcPr marL="16027" marR="16027" marT="0" marB="0"/>
                </a:tc>
                <a:tc rowSpan="2" hMerge="1">
                  <a:txBody>
                    <a:bodyPr/>
                    <a:lstStyle/>
                    <a:p>
                      <a:endParaRPr lang="en-US"/>
                    </a:p>
                  </a:txBody>
                  <a:tcPr/>
                </a:tc>
                <a:tc gridSpan="5">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Agro-ecology </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endParaRPr lang="en-US" sz="2400">
                        <a:latin typeface="Times New Roman" pitchFamily="18" charset="0"/>
                        <a:cs typeface="Times New Roman" pitchFamily="18" charset="0"/>
                      </a:endParaRPr>
                    </a:p>
                  </a:txBody>
                  <a:tcPr marL="16027" marR="16027" marT="0" marB="0"/>
                </a:tc>
                <a:tc hMerge="1">
                  <a:txBody>
                    <a:bodyPr/>
                    <a:lstStyle/>
                    <a:p>
                      <a:endParaRPr lang="en-US"/>
                    </a:p>
                  </a:txBody>
                  <a:tcPr/>
                </a:tc>
              </a:tr>
              <a:tr h="451019">
                <a:tc gridSpan="5"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pPr marL="0" marR="0" algn="ctr">
                        <a:lnSpc>
                          <a:spcPct val="115000"/>
                        </a:lnSpc>
                        <a:spcBef>
                          <a:spcPts val="0"/>
                        </a:spcBef>
                        <a:spcAft>
                          <a:spcPts val="0"/>
                        </a:spcAft>
                      </a:pPr>
                      <a:endParaRPr lang="en-US" sz="300">
                        <a:solidFill>
                          <a:srgbClr val="000000"/>
                        </a:solidFill>
                        <a:effectLst/>
                        <a:latin typeface="Calibri"/>
                        <a:ea typeface="Calibri"/>
                        <a:cs typeface="SimSun"/>
                      </a:endParaRPr>
                    </a:p>
                  </a:txBody>
                  <a:tcPr marL="16027" marR="16027" marT="0" marB="0"/>
                </a:tc>
                <a:tc hMerge="1" vMerge="1">
                  <a:txBody>
                    <a:bodyPr/>
                    <a:lstStyle/>
                    <a:p>
                      <a:endParaRPr lang="en-US"/>
                    </a:p>
                  </a:txBody>
                  <a:tcPr/>
                </a:tc>
                <a:tc gridSpan="2">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Midland </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gn="ctr">
                        <a:lnSpc>
                          <a:spcPct val="115000"/>
                        </a:lnSpc>
                        <a:spcBef>
                          <a:spcPts val="0"/>
                        </a:spcBef>
                        <a:spcAft>
                          <a:spcPts val="0"/>
                        </a:spcAft>
                      </a:pPr>
                      <a:endParaRPr lang="en-US" sz="1100">
                        <a:solidFill>
                          <a:srgbClr val="000000"/>
                        </a:solidFill>
                        <a:effectLst/>
                        <a:latin typeface="Calibri"/>
                        <a:ea typeface="Calibri"/>
                        <a:cs typeface="SimSun"/>
                      </a:endParaRPr>
                    </a:p>
                  </a:txBody>
                  <a:tcPr marL="16027" marR="16027" marT="0" marB="0"/>
                </a:tc>
                <a:tc gridSpan="3">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Lowland </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Overall</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P-value</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451019">
                <a:tc rowSpan="2" gridSpan="2">
                  <a:txBody>
                    <a:bodyPr/>
                    <a:lstStyle/>
                    <a:p>
                      <a:pPr marL="0" marR="274320">
                        <a:lnSpc>
                          <a:spcPct val="115000"/>
                        </a:lnSpc>
                        <a:spcBef>
                          <a:spcPts val="0"/>
                        </a:spcBef>
                        <a:spcAft>
                          <a:spcPts val="0"/>
                        </a:spcAft>
                      </a:pPr>
                      <a:r>
                        <a:rPr lang="en-US" sz="2400" dirty="0">
                          <a:effectLst/>
                          <a:latin typeface="Times New Roman" pitchFamily="18" charset="0"/>
                          <a:cs typeface="Times New Roman" pitchFamily="18" charset="0"/>
                        </a:rPr>
                        <a:t>Means of transportation to market</a:t>
                      </a:r>
                      <a:endParaRPr lang="en-US" sz="2400" dirty="0">
                        <a:solidFill>
                          <a:srgbClr val="000000"/>
                        </a:solidFill>
                        <a:effectLst/>
                        <a:latin typeface="Times New Roman" pitchFamily="18" charset="0"/>
                        <a:ea typeface="Calibri"/>
                        <a:cs typeface="Times New Roman" pitchFamily="18" charset="0"/>
                      </a:endParaRPr>
                    </a:p>
                  </a:txBody>
                  <a:tcPr marL="16027" marR="16027" marT="0" marB="0"/>
                </a:tc>
                <a:tc rowSpan="2" hMerge="1">
                  <a:txBody>
                    <a:bodyPr/>
                    <a:lstStyle/>
                    <a:p>
                      <a:pPr marL="0" marR="0">
                        <a:lnSpc>
                          <a:spcPct val="115000"/>
                        </a:lnSpc>
                        <a:spcBef>
                          <a:spcPts val="0"/>
                        </a:spcBef>
                        <a:spcAft>
                          <a:spcPts val="0"/>
                        </a:spcAft>
                      </a:pPr>
                      <a:endParaRPr lang="en-US" sz="2400" dirty="0">
                        <a:solidFill>
                          <a:srgbClr val="000000"/>
                        </a:solidFill>
                        <a:effectLst/>
                        <a:latin typeface="Times New Roman" pitchFamily="18" charset="0"/>
                        <a:ea typeface="Calibri"/>
                        <a:cs typeface="Times New Roman" pitchFamily="18" charset="0"/>
                      </a:endParaRPr>
                    </a:p>
                  </a:txBody>
                  <a:tcPr marL="16027" marR="16027" marT="0" marB="0"/>
                </a:tc>
                <a:tc gridSpan="3">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On foot</a:t>
                      </a:r>
                      <a:endParaRPr lang="en-US" sz="2400" dirty="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gn="r">
                        <a:lnSpc>
                          <a:spcPct val="115000"/>
                        </a:lnSpc>
                        <a:spcBef>
                          <a:spcPts val="0"/>
                        </a:spcBef>
                        <a:spcAft>
                          <a:spcPts val="0"/>
                        </a:spcAft>
                      </a:pPr>
                      <a:endParaRPr lang="en-US" sz="300">
                        <a:solidFill>
                          <a:srgbClr val="000000"/>
                        </a:solidFill>
                        <a:effectLst/>
                        <a:latin typeface="Calibri"/>
                        <a:ea typeface="Calibri"/>
                        <a:cs typeface="SimSun"/>
                      </a:endParaRPr>
                    </a:p>
                  </a:txBody>
                  <a:tcPr marL="16027" marR="16027" marT="0" marB="0"/>
                </a:tc>
                <a:tc hMerge="1">
                  <a:txBody>
                    <a:bodyPr/>
                    <a:lstStyle/>
                    <a:p>
                      <a:endParaRPr lang="en-US"/>
                    </a:p>
                  </a:txBody>
                  <a:tcPr/>
                </a:tc>
                <a:tc gridSpan="2">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61(83.56%)</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nSpc>
                          <a:spcPct val="115000"/>
                        </a:lnSpc>
                        <a:spcBef>
                          <a:spcPts val="0"/>
                        </a:spcBef>
                        <a:spcAft>
                          <a:spcPts val="0"/>
                        </a:spcAft>
                      </a:pPr>
                      <a:endParaRPr lang="en-US" sz="1100">
                        <a:solidFill>
                          <a:srgbClr val="000000"/>
                        </a:solidFill>
                        <a:effectLst/>
                        <a:latin typeface="Calibri"/>
                        <a:ea typeface="Calibri"/>
                        <a:cs typeface="SimSun"/>
                      </a:endParaRPr>
                    </a:p>
                  </a:txBody>
                  <a:tcPr marL="16027" marR="16027" marT="0" marB="0"/>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24(45.28%)</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85(67.46%)</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451019">
                <a:tc gridSpan="2" vMerge="1">
                  <a:txBody>
                    <a:bodyPr/>
                    <a:lstStyle/>
                    <a:p>
                      <a:endParaRPr lang="en-US"/>
                    </a:p>
                  </a:txBody>
                  <a:tcPr/>
                </a:tc>
                <a:tc hMerge="1" vMerge="1">
                  <a:txBody>
                    <a:bodyPr/>
                    <a:lstStyle/>
                    <a:p>
                      <a:pPr marL="0" marR="0">
                        <a:lnSpc>
                          <a:spcPct val="115000"/>
                        </a:lnSpc>
                        <a:spcBef>
                          <a:spcPts val="0"/>
                        </a:spcBef>
                        <a:spcAft>
                          <a:spcPts val="0"/>
                        </a:spcAft>
                      </a:pPr>
                      <a:endParaRPr lang="en-US" sz="2400">
                        <a:solidFill>
                          <a:srgbClr val="000000"/>
                        </a:solidFill>
                        <a:effectLst/>
                        <a:latin typeface="Times New Roman" pitchFamily="18" charset="0"/>
                        <a:ea typeface="Calibri"/>
                        <a:cs typeface="Times New Roman" pitchFamily="18" charset="0"/>
                      </a:endParaRPr>
                    </a:p>
                  </a:txBody>
                  <a:tcPr marL="16027" marR="16027" marT="0" marB="0"/>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Bajaj</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gn="r">
                        <a:lnSpc>
                          <a:spcPct val="115000"/>
                        </a:lnSpc>
                        <a:spcBef>
                          <a:spcPts val="0"/>
                        </a:spcBef>
                        <a:spcAft>
                          <a:spcPts val="0"/>
                        </a:spcAft>
                      </a:pPr>
                      <a:endParaRPr lang="en-US" sz="300">
                        <a:solidFill>
                          <a:srgbClr val="000000"/>
                        </a:solidFill>
                        <a:effectLst/>
                        <a:latin typeface="Calibri"/>
                        <a:ea typeface="Calibri"/>
                        <a:cs typeface="SimSun"/>
                      </a:endParaRPr>
                    </a:p>
                  </a:txBody>
                  <a:tcPr marL="16027" marR="16027" marT="0" marB="0"/>
                </a:tc>
                <a:tc hMerge="1">
                  <a:txBody>
                    <a:bodyPr/>
                    <a:lstStyle/>
                    <a:p>
                      <a:endParaRPr lang="en-US"/>
                    </a:p>
                  </a:txBody>
                  <a:tcPr/>
                </a:tc>
                <a:tc gridSpan="2">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12(16.43%)</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nSpc>
                          <a:spcPct val="115000"/>
                        </a:lnSpc>
                        <a:spcBef>
                          <a:spcPts val="0"/>
                        </a:spcBef>
                        <a:spcAft>
                          <a:spcPts val="0"/>
                        </a:spcAft>
                      </a:pPr>
                      <a:endParaRPr lang="en-US" sz="1100">
                        <a:solidFill>
                          <a:srgbClr val="000000"/>
                        </a:solidFill>
                        <a:effectLst/>
                        <a:latin typeface="Calibri"/>
                        <a:ea typeface="Calibri"/>
                        <a:cs typeface="SimSun"/>
                      </a:endParaRPr>
                    </a:p>
                  </a:txBody>
                  <a:tcPr marL="16027" marR="16027" marT="0" marB="0"/>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29(54.71%)</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a:txBody>
                    <a:bodyPr/>
                    <a:lstStyle/>
                    <a:p>
                      <a:pPr marL="0" marR="0" algn="r">
                        <a:lnSpc>
                          <a:spcPct val="115000"/>
                        </a:lnSpc>
                        <a:spcBef>
                          <a:spcPts val="0"/>
                        </a:spcBef>
                        <a:spcAft>
                          <a:spcPts val="0"/>
                        </a:spcAft>
                      </a:pPr>
                      <a:r>
                        <a:rPr lang="en-US" sz="2400" dirty="0">
                          <a:effectLst/>
                          <a:latin typeface="Times New Roman" pitchFamily="18" charset="0"/>
                          <a:cs typeface="Times New Roman" pitchFamily="18" charset="0"/>
                        </a:rPr>
                        <a:t>41(32.53%)</a:t>
                      </a:r>
                      <a:endParaRPr lang="en-US" sz="2400" dirty="0">
                        <a:solidFill>
                          <a:srgbClr val="000000"/>
                        </a:solidFill>
                        <a:effectLst/>
                        <a:latin typeface="Times New Roman" pitchFamily="18" charset="0"/>
                        <a:ea typeface="Calibri"/>
                        <a:cs typeface="Times New Roman" pitchFamily="18" charset="0"/>
                      </a:endParaRPr>
                    </a:p>
                  </a:txBody>
                  <a:tcPr marL="16027" marR="16027" marT="0" marB="0"/>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451019">
                <a:tc gridSpan="5">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Total</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hMerge="1">
                  <a:txBody>
                    <a:bodyPr/>
                    <a:lstStyle/>
                    <a:p>
                      <a:pPr marL="0" marR="0" algn="r">
                        <a:lnSpc>
                          <a:spcPct val="115000"/>
                        </a:lnSpc>
                        <a:spcBef>
                          <a:spcPts val="0"/>
                        </a:spcBef>
                        <a:spcAft>
                          <a:spcPts val="0"/>
                        </a:spcAft>
                      </a:pPr>
                      <a:endParaRPr lang="en-US" sz="300">
                        <a:solidFill>
                          <a:srgbClr val="000000"/>
                        </a:solidFill>
                        <a:effectLst/>
                        <a:latin typeface="Calibri"/>
                        <a:ea typeface="Calibri"/>
                        <a:cs typeface="SimSun"/>
                      </a:endParaRPr>
                    </a:p>
                  </a:txBody>
                  <a:tcPr marL="16027" marR="16027" marT="0" marB="0"/>
                </a:tc>
                <a:tc hMerge="1">
                  <a:txBody>
                    <a:bodyPr/>
                    <a:lstStyle/>
                    <a:p>
                      <a:endParaRPr lang="en-US"/>
                    </a:p>
                  </a:txBody>
                  <a:tcPr/>
                </a:tc>
                <a:tc gridSpan="2">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73(100%)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nSpc>
                          <a:spcPct val="115000"/>
                        </a:lnSpc>
                        <a:spcBef>
                          <a:spcPts val="0"/>
                        </a:spcBef>
                        <a:spcAft>
                          <a:spcPts val="0"/>
                        </a:spcAft>
                      </a:pPr>
                      <a:endParaRPr lang="en-US" sz="1100">
                        <a:solidFill>
                          <a:srgbClr val="000000"/>
                        </a:solidFill>
                        <a:effectLst/>
                        <a:latin typeface="Calibri"/>
                        <a:ea typeface="Calibri"/>
                        <a:cs typeface="SimSun"/>
                      </a:endParaRPr>
                    </a:p>
                  </a:txBody>
                  <a:tcPr marL="16027" marR="16027" marT="0" marB="0"/>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53 (100%)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126(100%)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a:txBody>
                    <a:bodyPr/>
                    <a:lstStyle/>
                    <a:p>
                      <a:pPr marL="0" marR="0" algn="r">
                        <a:lnSpc>
                          <a:spcPct val="115000"/>
                        </a:lnSpc>
                        <a:spcBef>
                          <a:spcPts val="0"/>
                        </a:spcBef>
                        <a:spcAft>
                          <a:spcPts val="0"/>
                        </a:spcAft>
                      </a:pPr>
                      <a:r>
                        <a:rPr lang="en-US" sz="2400" u="sng">
                          <a:effectLst/>
                          <a:latin typeface="Times New Roman" pitchFamily="18" charset="0"/>
                          <a:cs typeface="Times New Roman" pitchFamily="18" charset="0"/>
                        </a:rPr>
                        <a:t>&lt;</a:t>
                      </a:r>
                      <a:r>
                        <a:rPr lang="en-US" sz="2400">
                          <a:effectLst/>
                          <a:latin typeface="Times New Roman" pitchFamily="18" charset="0"/>
                          <a:cs typeface="Times New Roman" pitchFamily="18" charset="0"/>
                        </a:rPr>
                        <a:t>0.001</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632429">
                <a:tc row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Milk marketing places</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gridSpan="4">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Local market</a:t>
                      </a:r>
                      <a:endParaRPr lang="en-US" sz="2400" dirty="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pPr marL="102870" marR="0" indent="-102870" algn="r">
                        <a:lnSpc>
                          <a:spcPct val="115000"/>
                        </a:lnSpc>
                        <a:spcBef>
                          <a:spcPts val="0"/>
                        </a:spcBef>
                        <a:spcAft>
                          <a:spcPts val="0"/>
                        </a:spcAft>
                      </a:pPr>
                      <a:endParaRPr lang="en-US" sz="300">
                        <a:solidFill>
                          <a:srgbClr val="000000"/>
                        </a:solidFill>
                        <a:effectLst/>
                        <a:latin typeface="Calibri"/>
                        <a:ea typeface="Calibri"/>
                        <a:cs typeface="SimSun"/>
                      </a:endParaRPr>
                    </a:p>
                  </a:txBody>
                  <a:tcPr marL="16027" marR="16027" marT="0" marB="0"/>
                </a:tc>
                <a:tc hMerge="1">
                  <a:txBody>
                    <a:bodyPr/>
                    <a:lstStyle/>
                    <a:p>
                      <a:endParaRPr lang="en-US"/>
                    </a:p>
                  </a:txBody>
                  <a:tcPr/>
                </a:tc>
                <a:tc gridSpan="2">
                  <a:txBody>
                    <a:bodyPr/>
                    <a:lstStyle/>
                    <a:p>
                      <a:pPr marL="102870" marR="0" indent="-102870" algn="r">
                        <a:lnSpc>
                          <a:spcPct val="115000"/>
                        </a:lnSpc>
                        <a:spcBef>
                          <a:spcPts val="0"/>
                        </a:spcBef>
                        <a:spcAft>
                          <a:spcPts val="0"/>
                        </a:spcAft>
                      </a:pPr>
                      <a:r>
                        <a:rPr lang="en-US" sz="2400">
                          <a:effectLst/>
                          <a:latin typeface="Times New Roman" pitchFamily="18" charset="0"/>
                          <a:cs typeface="Times New Roman" pitchFamily="18" charset="0"/>
                        </a:rPr>
                        <a:t>54(73.97%)</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nSpc>
                          <a:spcPct val="115000"/>
                        </a:lnSpc>
                        <a:spcBef>
                          <a:spcPts val="0"/>
                        </a:spcBef>
                        <a:spcAft>
                          <a:spcPts val="0"/>
                        </a:spcAft>
                      </a:pPr>
                      <a:endParaRPr lang="en-US" sz="1100">
                        <a:solidFill>
                          <a:srgbClr val="000000"/>
                        </a:solidFill>
                        <a:effectLst/>
                        <a:latin typeface="Calibri"/>
                        <a:ea typeface="Calibri"/>
                        <a:cs typeface="SimSun"/>
                      </a:endParaRPr>
                    </a:p>
                  </a:txBody>
                  <a:tcPr marL="16027" marR="16027" marT="0" marB="0"/>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53(100%)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107(84.92%)</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493141">
                <a:tc vMerge="1">
                  <a:txBody>
                    <a:bodyPr/>
                    <a:lstStyle/>
                    <a:p>
                      <a:endParaRPr lang="en-US"/>
                    </a:p>
                  </a:txBody>
                  <a:tcPr/>
                </a:tc>
                <a:tc gridSpan="4">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Neighbors consumers/home</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pPr marL="0" marR="0" algn="r">
                        <a:lnSpc>
                          <a:spcPct val="115000"/>
                        </a:lnSpc>
                        <a:spcBef>
                          <a:spcPts val="0"/>
                        </a:spcBef>
                        <a:spcAft>
                          <a:spcPts val="0"/>
                        </a:spcAft>
                      </a:pPr>
                      <a:endParaRPr lang="en-US" sz="300">
                        <a:solidFill>
                          <a:srgbClr val="000000"/>
                        </a:solidFill>
                        <a:effectLst/>
                        <a:latin typeface="Calibri"/>
                        <a:ea typeface="Calibri"/>
                        <a:cs typeface="SimSun"/>
                      </a:endParaRPr>
                    </a:p>
                  </a:txBody>
                  <a:tcPr marL="16027" marR="16027" marT="0" marB="0"/>
                </a:tc>
                <a:tc hMerge="1">
                  <a:txBody>
                    <a:bodyPr/>
                    <a:lstStyle/>
                    <a:p>
                      <a:endParaRPr lang="en-US"/>
                    </a:p>
                  </a:txBody>
                  <a:tcPr/>
                </a:tc>
                <a:tc gridSpan="2">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18((24.65%)</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nSpc>
                          <a:spcPct val="115000"/>
                        </a:lnSpc>
                        <a:spcBef>
                          <a:spcPts val="0"/>
                        </a:spcBef>
                        <a:spcAft>
                          <a:spcPts val="0"/>
                        </a:spcAft>
                      </a:pPr>
                      <a:endParaRPr lang="en-US" sz="1100">
                        <a:solidFill>
                          <a:srgbClr val="000000"/>
                        </a:solidFill>
                        <a:effectLst/>
                        <a:latin typeface="Calibri"/>
                        <a:ea typeface="Calibri"/>
                        <a:cs typeface="SimSun"/>
                      </a:endParaRPr>
                    </a:p>
                  </a:txBody>
                  <a:tcPr marL="16027" marR="16027" marT="0" marB="0"/>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18(14.28%)</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775351">
                <a:tc vMerge="1">
                  <a:txBody>
                    <a:bodyPr/>
                    <a:lstStyle/>
                    <a:p>
                      <a:endParaRPr lang="en-US"/>
                    </a:p>
                  </a:txBody>
                  <a:tcPr/>
                </a:tc>
                <a:tc gridSpan="4">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Milk cooperatives</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pPr marL="0" marR="0" algn="r">
                        <a:lnSpc>
                          <a:spcPct val="115000"/>
                        </a:lnSpc>
                        <a:spcBef>
                          <a:spcPts val="0"/>
                        </a:spcBef>
                        <a:spcAft>
                          <a:spcPts val="0"/>
                        </a:spcAft>
                      </a:pPr>
                      <a:endParaRPr lang="en-US" sz="300">
                        <a:solidFill>
                          <a:srgbClr val="000000"/>
                        </a:solidFill>
                        <a:effectLst/>
                        <a:latin typeface="Calibri"/>
                        <a:ea typeface="Calibri"/>
                        <a:cs typeface="SimSun"/>
                      </a:endParaRPr>
                    </a:p>
                  </a:txBody>
                  <a:tcPr marL="16027" marR="16027" marT="0" marB="0"/>
                </a:tc>
                <a:tc hMerge="1">
                  <a:txBody>
                    <a:bodyPr/>
                    <a:lstStyle/>
                    <a:p>
                      <a:endParaRPr lang="en-US"/>
                    </a:p>
                  </a:txBody>
                  <a:tcPr/>
                </a:tc>
                <a:tc gridSpan="2">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1(1.37%)</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nSpc>
                          <a:spcPct val="115000"/>
                        </a:lnSpc>
                        <a:spcBef>
                          <a:spcPts val="0"/>
                        </a:spcBef>
                        <a:spcAft>
                          <a:spcPts val="0"/>
                        </a:spcAft>
                      </a:pPr>
                      <a:endParaRPr lang="en-US" sz="1100">
                        <a:solidFill>
                          <a:srgbClr val="000000"/>
                        </a:solidFill>
                        <a:effectLst/>
                        <a:latin typeface="Calibri"/>
                        <a:ea typeface="Calibri"/>
                        <a:cs typeface="SimSun"/>
                      </a:endParaRPr>
                    </a:p>
                  </a:txBody>
                  <a:tcPr marL="16027" marR="16027" marT="0" marB="0"/>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1(0.79%)</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451019">
                <a:tc gridSpan="5">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Total</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hMerge="1">
                  <a:txBody>
                    <a:bodyPr/>
                    <a:lstStyle/>
                    <a:p>
                      <a:pPr marL="0" marR="0" algn="r">
                        <a:lnSpc>
                          <a:spcPct val="115000"/>
                        </a:lnSpc>
                        <a:spcBef>
                          <a:spcPts val="0"/>
                        </a:spcBef>
                        <a:spcAft>
                          <a:spcPts val="0"/>
                        </a:spcAft>
                      </a:pPr>
                      <a:endParaRPr lang="en-US" sz="300">
                        <a:solidFill>
                          <a:srgbClr val="000000"/>
                        </a:solidFill>
                        <a:effectLst/>
                        <a:latin typeface="Calibri"/>
                        <a:ea typeface="Calibri"/>
                        <a:cs typeface="SimSun"/>
                      </a:endParaRPr>
                    </a:p>
                  </a:txBody>
                  <a:tcPr marL="16027" marR="16027" marT="0" marB="0"/>
                </a:tc>
                <a:tc hMerge="1">
                  <a:txBody>
                    <a:bodyPr/>
                    <a:lstStyle/>
                    <a:p>
                      <a:endParaRPr lang="en-US"/>
                    </a:p>
                  </a:txBody>
                  <a:tcPr/>
                </a:tc>
                <a:tc gridSpan="2">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73(100%)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pPr marL="0" marR="0">
                        <a:lnSpc>
                          <a:spcPct val="115000"/>
                        </a:lnSpc>
                        <a:spcBef>
                          <a:spcPts val="0"/>
                        </a:spcBef>
                        <a:spcAft>
                          <a:spcPts val="0"/>
                        </a:spcAft>
                      </a:pPr>
                      <a:endParaRPr lang="en-US" sz="1100">
                        <a:solidFill>
                          <a:srgbClr val="000000"/>
                        </a:solidFill>
                        <a:effectLst/>
                        <a:latin typeface="Calibri"/>
                        <a:ea typeface="Calibri"/>
                        <a:cs typeface="SimSun"/>
                      </a:endParaRPr>
                    </a:p>
                  </a:txBody>
                  <a:tcPr marL="16027" marR="16027" marT="0" marB="0"/>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53(100%)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126(100%0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a:txBody>
                    <a:bodyPr/>
                    <a:lstStyle/>
                    <a:p>
                      <a:pPr marL="0" marR="0">
                        <a:lnSpc>
                          <a:spcPct val="115000"/>
                        </a:lnSpc>
                        <a:spcBef>
                          <a:spcPts val="0"/>
                        </a:spcBef>
                        <a:spcAft>
                          <a:spcPts val="0"/>
                        </a:spcAft>
                      </a:pPr>
                      <a:r>
                        <a:rPr lang="en-US" sz="2400" u="sng">
                          <a:effectLst/>
                          <a:latin typeface="Times New Roman" pitchFamily="18" charset="0"/>
                          <a:cs typeface="Times New Roman" pitchFamily="18" charset="0"/>
                        </a:rPr>
                        <a:t>&lt;</a:t>
                      </a:r>
                      <a:r>
                        <a:rPr lang="en-US" sz="2400">
                          <a:effectLst/>
                          <a:latin typeface="Times New Roman" pitchFamily="18" charset="0"/>
                          <a:cs typeface="Times New Roman" pitchFamily="18" charset="0"/>
                        </a:rPr>
                        <a:t>0.001</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862403">
                <a:tc rowSpan="2">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Milk marketing problem are?</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Scarcity of milk</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gridSpan="4">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71(97.26%)</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53(100%)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gridSpan="2">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124(98.41%)</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747415">
                <a:tc vMerge="1">
                  <a:txBody>
                    <a:bodyPr/>
                    <a:lstStyle/>
                    <a:p>
                      <a:endParaRPr lang="en-US"/>
                    </a:p>
                  </a:txBody>
                  <a:tcPr/>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Lack of market </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gridSpan="4">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2(2.73%)</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gridSpan="2">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2(1.58%)</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16027" marR="16027" marT="0" marB="0"/>
                </a:tc>
              </a:tr>
              <a:tr h="225509">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Total</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gridSpan="3">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73(100%)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grid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53(100%)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hMerge="1">
                  <a:txBody>
                    <a:bodyPr/>
                    <a:lstStyle/>
                    <a:p>
                      <a:endParaRPr lang="en-US"/>
                    </a:p>
                  </a:txBody>
                  <a:tcPr/>
                </a:tc>
                <a:tc gridSpan="2">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126(100%)</a:t>
                      </a:r>
                      <a:endParaRPr lang="en-US" sz="2400">
                        <a:solidFill>
                          <a:srgbClr val="000000"/>
                        </a:solidFill>
                        <a:effectLst/>
                        <a:latin typeface="Times New Roman" pitchFamily="18" charset="0"/>
                        <a:ea typeface="Calibri"/>
                        <a:cs typeface="Times New Roman" pitchFamily="18" charset="0"/>
                      </a:endParaRPr>
                    </a:p>
                  </a:txBody>
                  <a:tcPr marL="16027" marR="16027" marT="0" marB="0"/>
                </a:tc>
                <a:tc hMerge="1">
                  <a:txBody>
                    <a:bodyPr/>
                    <a:lstStyle/>
                    <a:p>
                      <a:endParaRPr lang="en-US"/>
                    </a:p>
                  </a:txBody>
                  <a:tcPr/>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0.228</a:t>
                      </a:r>
                      <a:endParaRPr lang="en-US" sz="2400" dirty="0">
                        <a:solidFill>
                          <a:srgbClr val="000000"/>
                        </a:solidFill>
                        <a:effectLst/>
                        <a:latin typeface="Times New Roman" pitchFamily="18" charset="0"/>
                        <a:ea typeface="Calibri"/>
                        <a:cs typeface="Times New Roman" pitchFamily="18" charset="0"/>
                      </a:endParaRPr>
                    </a:p>
                  </a:txBody>
                  <a:tcPr marL="16027" marR="16027" marT="0" marB="0"/>
                </a:tc>
              </a:tr>
            </a:tbl>
          </a:graphicData>
        </a:graphic>
      </p:graphicFrame>
      <p:sp>
        <p:nvSpPr>
          <p:cNvPr id="9" name="Rectangle 3"/>
          <p:cNvSpPr>
            <a:spLocks noChangeArrowheads="1"/>
          </p:cNvSpPr>
          <p:nvPr/>
        </p:nvSpPr>
        <p:spPr bwMode="auto">
          <a:xfrm>
            <a:off x="0" y="-279230"/>
            <a:ext cx="91440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200" dirty="0">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11: Means of transportation to market, milk marketing places and marketing problems in the study area.</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842108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131781077"/>
              </p:ext>
            </p:extLst>
          </p:nvPr>
        </p:nvGraphicFramePr>
        <p:xfrm>
          <a:off x="1" y="1600199"/>
          <a:ext cx="9143998" cy="4343403"/>
        </p:xfrm>
        <a:graphic>
          <a:graphicData uri="http://schemas.openxmlformats.org/drawingml/2006/table">
            <a:tbl>
              <a:tblPr firstRow="1" firstCol="1" bandRow="1">
                <a:tableStyleId>{5C22544A-7EE6-4342-B048-85BDC9FD1C3A}</a:tableStyleId>
              </a:tblPr>
              <a:tblGrid>
                <a:gridCol w="1687028"/>
                <a:gridCol w="2275371"/>
                <a:gridCol w="1447800"/>
                <a:gridCol w="1524000"/>
                <a:gridCol w="1386340"/>
                <a:gridCol w="823459"/>
              </a:tblGrid>
              <a:tr h="536295">
                <a:tc rowSpan="2" gridSpan="2">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Variables </a:t>
                      </a:r>
                      <a:endParaRPr lang="en-US" sz="1800" dirty="0">
                        <a:solidFill>
                          <a:srgbClr val="000000"/>
                        </a:solidFill>
                        <a:effectLst/>
                        <a:latin typeface="Times New Roman" pitchFamily="18" charset="0"/>
                        <a:ea typeface="Calibri"/>
                        <a:cs typeface="Times New Roman" pitchFamily="18" charset="0"/>
                      </a:endParaRPr>
                    </a:p>
                  </a:txBody>
                  <a:tcPr marL="59034" marR="59034" marT="0" marB="0"/>
                </a:tc>
                <a:tc rowSpan="2" hMerge="1">
                  <a:txBody>
                    <a:bodyPr/>
                    <a:lstStyle/>
                    <a:p>
                      <a:endParaRPr lang="en-US"/>
                    </a:p>
                  </a:txBody>
                  <a:tcPr/>
                </a:tc>
                <a:tc gridSpan="2">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Agro-ecology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endParaRPr lang="en-US"/>
                    </a:p>
                  </a:txBody>
                  <a:tcPr/>
                </a:tc>
                <a:tc rowSpan="2">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Overall</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rowSpan="2">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P-value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536295">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Midland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Lowland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vMerge="1">
                  <a:txBody>
                    <a:bodyPr/>
                    <a:lstStyle/>
                    <a:p>
                      <a:endParaRPr lang="en-US"/>
                    </a:p>
                  </a:txBody>
                  <a:tcPr/>
                </a:tc>
                <a:tc vMerge="1">
                  <a:txBody>
                    <a:bodyPr/>
                    <a:lstStyle/>
                    <a:p>
                      <a:endParaRPr lang="en-US"/>
                    </a:p>
                  </a:txBody>
                  <a:tcPr/>
                </a:tc>
              </a:tr>
              <a:tr h="553977">
                <a:tc rowSpan="4">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What are the feed sources for dairy cattle?</a:t>
                      </a:r>
                      <a:endParaRPr lang="en-US" sz="1800" dirty="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Communal grazing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42(57.53%)</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33(62.26%)</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75(59.52%)</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1072587">
                <a:tc v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Crop field weeds &amp; green fodder</a:t>
                      </a:r>
                      <a:endParaRPr lang="en-US" sz="1800" dirty="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13(17.80%)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19(35.84%)</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32(25.39%)</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536295">
                <a:tc v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Crop residues</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2(2.73%)</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2(1.58%)</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553977">
                <a:tc v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All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16(21.91%)</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1(1.88%)</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17(13.49%)</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553977">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Total</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73(100%)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126(100%)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0.010</a:t>
                      </a:r>
                      <a:endParaRPr lang="en-US" sz="1800" dirty="0">
                        <a:solidFill>
                          <a:srgbClr val="000000"/>
                        </a:solidFill>
                        <a:effectLst/>
                        <a:latin typeface="Times New Roman" pitchFamily="18" charset="0"/>
                        <a:ea typeface="Calibri"/>
                        <a:cs typeface="Times New Roman" pitchFamily="18" charset="0"/>
                      </a:endParaRPr>
                    </a:p>
                  </a:txBody>
                  <a:tcPr marL="59034" marR="59034" marT="0" marB="0"/>
                </a:tc>
              </a:tr>
            </a:tbl>
          </a:graphicData>
        </a:graphic>
      </p:graphicFrame>
      <p:sp>
        <p:nvSpPr>
          <p:cNvPr id="5" name="Rectangle 1"/>
          <p:cNvSpPr>
            <a:spLocks noChangeArrowheads="1"/>
          </p:cNvSpPr>
          <p:nvPr/>
        </p:nvSpPr>
        <p:spPr bwMode="auto">
          <a:xfrm>
            <a:off x="0" y="-1510334"/>
            <a:ext cx="9144000"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endParaRPr lang="en-US" sz="2400" b="1" dirty="0" smtClean="0">
              <a:latin typeface="Times New Roman" pitchFamily="18" charset="0"/>
              <a:cs typeface="Times New Roman" pitchFamily="18" charset="0"/>
            </a:endParaRPr>
          </a:p>
          <a:p>
            <a:pPr algn="ctr" fontAlgn="base">
              <a:spcBef>
                <a:spcPct val="0"/>
              </a:spcBef>
              <a:spcAft>
                <a:spcPct val="0"/>
              </a:spcAft>
            </a:pPr>
            <a:endParaRPr lang="en-US" sz="2400" b="1" dirty="0">
              <a:latin typeface="Times New Roman" pitchFamily="18" charset="0"/>
              <a:cs typeface="Times New Roman" pitchFamily="18" charset="0"/>
            </a:endParaRPr>
          </a:p>
          <a:p>
            <a:pPr algn="ctr" fontAlgn="base">
              <a:spcBef>
                <a:spcPct val="0"/>
              </a:spcBef>
              <a:spcAft>
                <a:spcPct val="0"/>
              </a:spcAft>
            </a:pPr>
            <a:endParaRPr lang="en-US" sz="2400" b="1" dirty="0" smtClean="0">
              <a:latin typeface="Times New Roman" pitchFamily="18" charset="0"/>
              <a:cs typeface="Times New Roman" pitchFamily="18" charset="0"/>
            </a:endParaRPr>
          </a:p>
          <a:p>
            <a:pPr algn="ctr" fontAlgn="base">
              <a:spcBef>
                <a:spcPct val="0"/>
              </a:spcBef>
              <a:spcAft>
                <a:spcPct val="0"/>
              </a:spcAft>
            </a:pPr>
            <a:endParaRPr lang="en-US" sz="2400" b="1" dirty="0">
              <a:latin typeface="Times New Roman" pitchFamily="18" charset="0"/>
              <a:cs typeface="Times New Roman" pitchFamily="18" charset="0"/>
            </a:endParaRPr>
          </a:p>
          <a:p>
            <a:pPr algn="ctr" fontAlgn="base">
              <a:spcBef>
                <a:spcPct val="0"/>
              </a:spcBef>
              <a:spcAft>
                <a:spcPct val="0"/>
              </a:spcAft>
            </a:pPr>
            <a:r>
              <a:rPr lang="en-US" sz="2800" b="1" dirty="0">
                <a:latin typeface="Times New Roman" pitchFamily="18" charset="0"/>
                <a:cs typeface="Times New Roman" pitchFamily="18" charset="0"/>
              </a:rPr>
              <a:t>4.7. Dairy Cattle Management Practices </a:t>
            </a:r>
          </a:p>
          <a:p>
            <a:pPr algn="ctr" fontAlgn="base">
              <a:spcBef>
                <a:spcPct val="0"/>
              </a:spcBef>
              <a:spcAft>
                <a:spcPct val="0"/>
              </a:spcAft>
            </a:pPr>
            <a:r>
              <a:rPr lang="en-US" sz="2400" b="1" dirty="0" smtClean="0">
                <a:latin typeface="Times New Roman" pitchFamily="18" charset="0"/>
                <a:cs typeface="Times New Roman" pitchFamily="18" charset="0"/>
              </a:rPr>
              <a:t>4.7.1. </a:t>
            </a:r>
            <a:r>
              <a:rPr lang="en-US" sz="2400" b="1" dirty="0">
                <a:latin typeface="Times New Roman" pitchFamily="18" charset="0"/>
                <a:cs typeface="Times New Roman" pitchFamily="18" charset="0"/>
              </a:rPr>
              <a:t>Feed Resources, Feeding and watering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13: The feed and water sources for dairy cattle in the study area.</a:t>
            </a:r>
            <a:endParaRPr kumimoji="0" lang="en-US" sz="36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3611846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28880688"/>
              </p:ext>
            </p:extLst>
          </p:nvPr>
        </p:nvGraphicFramePr>
        <p:xfrm>
          <a:off x="0" y="1207197"/>
          <a:ext cx="9143999" cy="4953508"/>
        </p:xfrm>
        <a:graphic>
          <a:graphicData uri="http://schemas.openxmlformats.org/drawingml/2006/table">
            <a:tbl>
              <a:tblPr firstRow="1" firstCol="1" bandRow="1">
                <a:tableStyleId>{5C22544A-7EE6-4342-B048-85BDC9FD1C3A}</a:tableStyleId>
              </a:tblPr>
              <a:tblGrid>
                <a:gridCol w="1687029"/>
                <a:gridCol w="675172"/>
                <a:gridCol w="1219200"/>
                <a:gridCol w="1371600"/>
                <a:gridCol w="1524000"/>
                <a:gridCol w="1371600"/>
                <a:gridCol w="1295398"/>
              </a:tblGrid>
              <a:tr h="181039">
                <a:tc rowSpan="2" gridSpan="3">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Variables </a:t>
                      </a:r>
                      <a:endParaRPr lang="en-US" sz="1800" dirty="0">
                        <a:solidFill>
                          <a:srgbClr val="000000"/>
                        </a:solidFill>
                        <a:effectLst/>
                        <a:latin typeface="Times New Roman" pitchFamily="18" charset="0"/>
                        <a:ea typeface="Calibri"/>
                        <a:cs typeface="Times New Roman" pitchFamily="18" charset="0"/>
                      </a:endParaRPr>
                    </a:p>
                  </a:txBody>
                  <a:tcPr marL="59034" marR="59034" marT="0" marB="0"/>
                </a:tc>
                <a:tc rowSpan="2" hMerge="1">
                  <a:txBody>
                    <a:bodyPr/>
                    <a:lstStyle/>
                    <a:p>
                      <a:endParaRPr lang="en-US"/>
                    </a:p>
                  </a:txBody>
                  <a:tcPr/>
                </a:tc>
                <a:tc rowSpan="2" hMerge="1">
                  <a:txBody>
                    <a:bodyPr/>
                    <a:lstStyle/>
                    <a:p>
                      <a:endParaRPr lang="en-US"/>
                    </a:p>
                  </a:txBody>
                  <a:tcPr/>
                </a:tc>
                <a:tc gridSpan="2">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Agro-ecology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endParaRPr lang="en-US"/>
                    </a:p>
                  </a:txBody>
                  <a:tcPr/>
                </a:tc>
                <a:tc rowSpan="2">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Overall</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rowSpan="2">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P-value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181039">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Midland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Lowland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vMerge="1">
                  <a:txBody>
                    <a:bodyPr/>
                    <a:lstStyle/>
                    <a:p>
                      <a:endParaRPr lang="en-US"/>
                    </a:p>
                  </a:txBody>
                  <a:tcPr/>
                </a:tc>
                <a:tc vMerge="1">
                  <a:txBody>
                    <a:bodyPr/>
                    <a:lstStyle/>
                    <a:p>
                      <a:endParaRPr lang="en-US"/>
                    </a:p>
                  </a:txBody>
                  <a:tcPr/>
                </a:tc>
              </a:tr>
              <a:tr h="362077">
                <a:tc gridSpan="3">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Total</a:t>
                      </a:r>
                      <a:endParaRPr lang="en-US" sz="1800" dirty="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73(100%)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126(100%)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0.010</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362077">
                <a:tc rowSpan="4">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What are the Sources of water for dairy cattle?</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River or dam</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pPr marL="0" marR="0">
                        <a:lnSpc>
                          <a:spcPct val="115000"/>
                        </a:lnSpc>
                        <a:spcBef>
                          <a:spcPts val="0"/>
                        </a:spcBef>
                        <a:spcAft>
                          <a:spcPts val="0"/>
                        </a:spcAft>
                      </a:pPr>
                      <a:endParaRPr lang="en-US" sz="900">
                        <a:solidFill>
                          <a:srgbClr val="000000"/>
                        </a:solidFill>
                        <a:effectLst/>
                        <a:latin typeface="Calibri"/>
                        <a:ea typeface="Calibri"/>
                        <a:cs typeface="SimSun"/>
                      </a:endParaRPr>
                    </a:p>
                  </a:txBody>
                  <a:tcPr marL="59034" marR="59034"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49(67.12%)</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52(98.11%)</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101(80.15%)</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181039">
                <a:tc vMerge="1">
                  <a:txBody>
                    <a:bodyPr/>
                    <a:lstStyle/>
                    <a:p>
                      <a:endParaRPr lang="en-US"/>
                    </a:p>
                  </a:txBody>
                  <a:tcPr/>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Wells</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pPr marL="0" marR="0">
                        <a:lnSpc>
                          <a:spcPct val="115000"/>
                        </a:lnSpc>
                        <a:spcBef>
                          <a:spcPts val="0"/>
                        </a:spcBef>
                        <a:spcAft>
                          <a:spcPts val="0"/>
                        </a:spcAft>
                      </a:pPr>
                      <a:endParaRPr lang="en-US" sz="900">
                        <a:solidFill>
                          <a:srgbClr val="000000"/>
                        </a:solidFill>
                        <a:effectLst/>
                        <a:latin typeface="Calibri"/>
                        <a:ea typeface="Calibri"/>
                        <a:cs typeface="SimSun"/>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3(4.10%)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3(2.38%)</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181039">
                <a:tc vMerge="1">
                  <a:txBody>
                    <a:bodyPr/>
                    <a:lstStyle/>
                    <a:p>
                      <a:endParaRPr lang="en-US"/>
                    </a:p>
                  </a:txBody>
                  <a:tcPr/>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Bore holes</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pPr marL="0" marR="0">
                        <a:lnSpc>
                          <a:spcPct val="115000"/>
                        </a:lnSpc>
                        <a:spcBef>
                          <a:spcPts val="0"/>
                        </a:spcBef>
                        <a:spcAft>
                          <a:spcPts val="0"/>
                        </a:spcAft>
                      </a:pPr>
                      <a:endParaRPr lang="en-US" sz="900">
                        <a:solidFill>
                          <a:srgbClr val="000000"/>
                        </a:solidFill>
                        <a:effectLst/>
                        <a:latin typeface="Calibri"/>
                        <a:ea typeface="Calibri"/>
                        <a:cs typeface="SimSun"/>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1(1.36%)</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1(0.79%)</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 </a:t>
                      </a:r>
                      <a:endParaRPr lang="en-US" sz="1800" dirty="0">
                        <a:solidFill>
                          <a:srgbClr val="000000"/>
                        </a:solidFill>
                        <a:effectLst/>
                        <a:latin typeface="Times New Roman" pitchFamily="18" charset="0"/>
                        <a:ea typeface="Calibri"/>
                        <a:cs typeface="Times New Roman" pitchFamily="18" charset="0"/>
                      </a:endParaRPr>
                    </a:p>
                  </a:txBody>
                  <a:tcPr marL="59034" marR="59034" marT="0" marB="0"/>
                </a:tc>
              </a:tr>
              <a:tr h="362077">
                <a:tc vMerge="1">
                  <a:txBody>
                    <a:bodyPr/>
                    <a:lstStyle/>
                    <a:p>
                      <a:endParaRPr lang="en-US"/>
                    </a:p>
                  </a:txBody>
                  <a:tcPr/>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Springs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pPr marL="0" marR="0">
                        <a:lnSpc>
                          <a:spcPct val="115000"/>
                        </a:lnSpc>
                        <a:spcBef>
                          <a:spcPts val="0"/>
                        </a:spcBef>
                        <a:spcAft>
                          <a:spcPts val="0"/>
                        </a:spcAft>
                      </a:pPr>
                      <a:endParaRPr lang="en-US" sz="900">
                        <a:solidFill>
                          <a:srgbClr val="000000"/>
                        </a:solidFill>
                        <a:effectLst/>
                        <a:latin typeface="Calibri"/>
                        <a:ea typeface="Calibri"/>
                        <a:cs typeface="SimSun"/>
                      </a:endParaRPr>
                    </a:p>
                  </a:txBody>
                  <a:tcPr marL="59034" marR="59034" marT="0" marB="0"/>
                </a:tc>
                <a:tc>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20(27.39%)</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1(1.88%)</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21(16.66%)</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362077">
                <a:tc gridSpan="3">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Total</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73(100%)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126(100%)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u="sng">
                          <a:effectLst/>
                          <a:latin typeface="Times New Roman" pitchFamily="18" charset="0"/>
                          <a:cs typeface="Times New Roman" pitchFamily="18" charset="0"/>
                        </a:rPr>
                        <a:t>&lt;</a:t>
                      </a:r>
                      <a:r>
                        <a:rPr lang="en-US" sz="2000">
                          <a:effectLst/>
                          <a:latin typeface="Times New Roman" pitchFamily="18" charset="0"/>
                          <a:cs typeface="Times New Roman" pitchFamily="18" charset="0"/>
                        </a:rPr>
                        <a:t>0.001</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362077">
                <a:tc row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At what Distance of water available?</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endParaRPr lang="en-US" sz="1800">
                        <a:solidFill>
                          <a:srgbClr val="000000"/>
                        </a:solidFill>
                        <a:effectLst/>
                        <a:latin typeface="Times New Roman" pitchFamily="18" charset="0"/>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500m</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31(42.46%)</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22(41.50%)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53(42.06%)</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362077">
                <a:tc vMerge="1">
                  <a:txBody>
                    <a:bodyPr/>
                    <a:lstStyle/>
                    <a:p>
                      <a:endParaRPr lang="en-US"/>
                    </a:p>
                  </a:txBody>
                  <a:tcPr/>
                </a:tc>
                <a:tc>
                  <a:txBody>
                    <a:bodyPr/>
                    <a:lstStyle/>
                    <a:p>
                      <a:endParaRPr lang="en-US" sz="1800">
                        <a:solidFill>
                          <a:srgbClr val="000000"/>
                        </a:solidFill>
                        <a:effectLst/>
                        <a:latin typeface="Times New Roman" pitchFamily="18" charset="0"/>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1-2km</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42(57.53%)</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31(58.50%)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73(57.93%)</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r>
              <a:tr h="362077">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Total</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73(100%0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53(100%)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gn="r">
                        <a:lnSpc>
                          <a:spcPct val="115000"/>
                        </a:lnSpc>
                        <a:spcBef>
                          <a:spcPts val="0"/>
                        </a:spcBef>
                        <a:spcAft>
                          <a:spcPts val="0"/>
                        </a:spcAft>
                      </a:pPr>
                      <a:r>
                        <a:rPr lang="en-US" sz="2000">
                          <a:effectLst/>
                          <a:latin typeface="Times New Roman" pitchFamily="18" charset="0"/>
                          <a:cs typeface="Times New Roman" pitchFamily="18" charset="0"/>
                        </a:rPr>
                        <a:t>126(100%)</a:t>
                      </a:r>
                      <a:endParaRPr lang="en-US" sz="1800">
                        <a:solidFill>
                          <a:srgbClr val="000000"/>
                        </a:solidFill>
                        <a:effectLst/>
                        <a:latin typeface="Times New Roman" pitchFamily="18" charset="0"/>
                        <a:ea typeface="Calibri"/>
                        <a:cs typeface="Times New Roman" pitchFamily="18" charset="0"/>
                      </a:endParaRPr>
                    </a:p>
                  </a:txBody>
                  <a:tcPr marL="59034" marR="59034"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0.915</a:t>
                      </a:r>
                      <a:endParaRPr lang="en-US" sz="1800" dirty="0">
                        <a:solidFill>
                          <a:srgbClr val="000000"/>
                        </a:solidFill>
                        <a:effectLst/>
                        <a:latin typeface="Times New Roman" pitchFamily="18" charset="0"/>
                        <a:ea typeface="Calibri"/>
                        <a:cs typeface="Times New Roman" pitchFamily="18" charset="0"/>
                      </a:endParaRPr>
                    </a:p>
                  </a:txBody>
                  <a:tcPr marL="59034" marR="59034" marT="0" marB="0"/>
                </a:tc>
              </a:tr>
            </a:tbl>
          </a:graphicData>
        </a:graphic>
      </p:graphicFrame>
      <p:sp>
        <p:nvSpPr>
          <p:cNvPr id="5" name="Rectangle 1"/>
          <p:cNvSpPr>
            <a:spLocks noChangeArrowheads="1"/>
          </p:cNvSpPr>
          <p:nvPr/>
        </p:nvSpPr>
        <p:spPr bwMode="auto">
          <a:xfrm>
            <a:off x="0" y="-556228"/>
            <a:ext cx="9144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endParaRPr lang="en-US" sz="2400" b="1" dirty="0" smtClean="0">
              <a:latin typeface="Times New Roman" pitchFamily="18" charset="0"/>
              <a:cs typeface="Times New Roman" pitchFamily="18" charset="0"/>
            </a:endParaRPr>
          </a:p>
          <a:p>
            <a:pPr algn="ctr" fontAlgn="base">
              <a:spcBef>
                <a:spcPct val="0"/>
              </a:spcBef>
              <a:spcAft>
                <a:spcPct val="0"/>
              </a:spcAft>
            </a:pPr>
            <a:endParaRPr lang="en-US" sz="2400" b="1" dirty="0">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13: The </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water </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sources </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its distance</a:t>
            </a:r>
            <a:r>
              <a:rPr kumimoji="0" lang="en-US" sz="2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dairy cattle in the study area.</a:t>
            </a:r>
            <a:endParaRPr kumimoji="0" lang="en-US" sz="36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5571021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Autofit/>
          </a:bodyPr>
          <a:lstStyle/>
          <a:p>
            <a:pPr lvl="0" algn="just"/>
            <a:r>
              <a:rPr lang="en-US" sz="2800" b="1" dirty="0">
                <a:latin typeface="Times New Roman" pitchFamily="18" charset="0"/>
                <a:ea typeface="Calibri" pitchFamily="34" charset="0"/>
                <a:cs typeface="Times New Roman" pitchFamily="18" charset="0"/>
              </a:rPr>
              <a:t>The </a:t>
            </a:r>
            <a:r>
              <a:rPr lang="en-US" sz="2800" b="1" dirty="0" smtClean="0">
                <a:latin typeface="Times New Roman" pitchFamily="18" charset="0"/>
                <a:ea typeface="Calibri" pitchFamily="34" charset="0"/>
                <a:cs typeface="Times New Roman" pitchFamily="18" charset="0"/>
              </a:rPr>
              <a:t>feed sources </a:t>
            </a:r>
            <a:r>
              <a:rPr lang="en-US" sz="2800" b="1" dirty="0">
                <a:latin typeface="Times New Roman" pitchFamily="18" charset="0"/>
                <a:ea typeface="Calibri" pitchFamily="34" charset="0"/>
                <a:cs typeface="Times New Roman" pitchFamily="18" charset="0"/>
              </a:rPr>
              <a:t>for dairy cattle in the study area.</a:t>
            </a:r>
            <a:r>
              <a:rPr lang="en-US" sz="2800" b="1" dirty="0">
                <a:latin typeface="Times New Roman" pitchFamily="18" charset="0"/>
                <a:cs typeface="Times New Roman" pitchFamily="18" charset="0"/>
              </a:rPr>
              <a:t/>
            </a:r>
            <a:br>
              <a:rPr lang="en-US" sz="2800" b="1" dirty="0">
                <a:latin typeface="Times New Roman" pitchFamily="18" charset="0"/>
                <a:cs typeface="Times New Roman" pitchFamily="18" charset="0"/>
              </a:rPr>
            </a:br>
            <a:endParaRPr lang="en-US" sz="2800" dirty="0"/>
          </a:p>
        </p:txBody>
      </p:sp>
      <p:pic>
        <p:nvPicPr>
          <p:cNvPr id="4" name="Content Placeholder 3" descr="C:\Users\hp\Desktop\habte print\101MSDCF\DSC04524.JPG"/>
          <p:cNvPicPr>
            <a:picLocks noGrp="1"/>
          </p:cNvPicPr>
          <p:nvPr>
            <p:ph idx="1"/>
          </p:nvPr>
        </p:nvPicPr>
        <p:blipFill rotWithShape="1">
          <a:blip r:embed="rId2" cstate="print">
            <a:extLst>
              <a:ext uri="{28A0092B-C50C-407E-A947-70E740481C1C}">
                <a14:useLocalDpi xmlns:a14="http://schemas.microsoft.com/office/drawing/2010/main" val="0"/>
              </a:ext>
            </a:extLst>
          </a:blip>
          <a:srcRect/>
          <a:stretch>
            <a:fillRect/>
          </a:stretch>
        </p:blipFill>
        <p:spPr>
          <a:xfrm>
            <a:off x="4419600" y="3342564"/>
            <a:ext cx="4276725" cy="3521123"/>
          </a:xfrm>
          <a:prstGeom prst="rect">
            <a:avLst/>
          </a:prstGeom>
        </p:spPr>
      </p:pic>
      <p:pic>
        <p:nvPicPr>
          <p:cNvPr id="5" name="Picture 4" descr="C:\Users\hp\Desktop\habte print\101MSDCF\DSC04523.JPG"/>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419600" y="914400"/>
            <a:ext cx="3971925" cy="2105025"/>
          </a:xfrm>
          <a:prstGeom prst="rect">
            <a:avLst/>
          </a:prstGeom>
        </p:spPr>
      </p:pic>
      <p:pic>
        <p:nvPicPr>
          <p:cNvPr id="6" name="Picture 5" descr="C:\Users\hp\Desktop\habte print\101MSDCF\DSC04426.JPG"/>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304800" y="914400"/>
            <a:ext cx="3886200" cy="2286000"/>
          </a:xfrm>
          <a:prstGeom prst="rect">
            <a:avLst/>
          </a:prstGeom>
        </p:spPr>
      </p:pic>
      <p:pic>
        <p:nvPicPr>
          <p:cNvPr id="7" name="Picture 6" descr="C:\Users\hp\Desktop\habte print\101MSDCF\DSC04520.JPG"/>
          <p:cNvPicPr/>
          <p:nvPr/>
        </p:nvPicPr>
        <p:blipFill rotWithShape="1">
          <a:blip r:embed="rId5" cstate="print">
            <a:extLst>
              <a:ext uri="{28A0092B-C50C-407E-A947-70E740481C1C}">
                <a14:useLocalDpi xmlns:a14="http://schemas.microsoft.com/office/drawing/2010/main" val="0"/>
              </a:ext>
            </a:extLst>
          </a:blip>
          <a:srcRect/>
          <a:stretch>
            <a:fillRect/>
          </a:stretch>
        </p:blipFill>
        <p:spPr>
          <a:xfrm>
            <a:off x="152400" y="3336876"/>
            <a:ext cx="4038600" cy="3521124"/>
          </a:xfrm>
          <a:prstGeom prst="rect">
            <a:avLst/>
          </a:prstGeom>
        </p:spPr>
      </p:pic>
    </p:spTree>
    <p:extLst>
      <p:ext uri="{BB962C8B-B14F-4D97-AF65-F5344CB8AC3E}">
        <p14:creationId xmlns:p14="http://schemas.microsoft.com/office/powerpoint/2010/main" val="16144849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067800" cy="6858000"/>
          </a:xfrm>
        </p:spPr>
        <p:txBody>
          <a:bodyPr>
            <a:normAutofit/>
          </a:bodyPr>
          <a:lstStyle/>
          <a:p>
            <a:pPr algn="just">
              <a:lnSpc>
                <a:spcPct val="150000"/>
              </a:lnSpc>
              <a:buFont typeface="Wingdings" pitchFamily="2" charset="2"/>
              <a:buChar char="Ø"/>
            </a:pP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result is in line with the findings of Chufa et al. (2022) who reported that natural pasture, hay, crop residues, and non-conventional feedstuffs (local brewery by-products) are major feeds in </a:t>
            </a:r>
            <a:r>
              <a:rPr lang="en-US" sz="2400" dirty="0" err="1">
                <a:latin typeface="Times New Roman" pitchFamily="18" charset="0"/>
                <a:cs typeface="Times New Roman" pitchFamily="18" charset="0"/>
              </a:rPr>
              <a:t>Bahir</a:t>
            </a:r>
            <a:r>
              <a:rPr lang="en-US" sz="2400" dirty="0">
                <a:latin typeface="Times New Roman" pitchFamily="18" charset="0"/>
                <a:cs typeface="Times New Roman" pitchFamily="18" charset="0"/>
              </a:rPr>
              <a:t> Dar </a:t>
            </a:r>
            <a:r>
              <a:rPr lang="en-US" sz="2400" dirty="0" err="1">
                <a:latin typeface="Times New Roman" pitchFamily="18" charset="0"/>
                <a:cs typeface="Times New Roman" pitchFamily="18" charset="0"/>
              </a:rPr>
              <a:t>Zuria</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Mecha</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woredas</a:t>
            </a:r>
            <a:r>
              <a:rPr lang="en-US" sz="2400" dirty="0">
                <a:latin typeface="Times New Roman" pitchFamily="18" charset="0"/>
                <a:cs typeface="Times New Roman" pitchFamily="18" charset="0"/>
              </a:rPr>
              <a:t> of the </a:t>
            </a:r>
            <a:r>
              <a:rPr lang="en-US" sz="2400" dirty="0" err="1">
                <a:latin typeface="Times New Roman" pitchFamily="18" charset="0"/>
                <a:cs typeface="Times New Roman" pitchFamily="18" charset="0"/>
              </a:rPr>
              <a:t>Amhara</a:t>
            </a:r>
            <a:r>
              <a:rPr lang="en-US" sz="2400" dirty="0">
                <a:latin typeface="Times New Roman" pitchFamily="18" charset="0"/>
                <a:cs typeface="Times New Roman" pitchFamily="18" charset="0"/>
              </a:rPr>
              <a:t> Regional </a:t>
            </a:r>
            <a:r>
              <a:rPr lang="en-US" sz="2400" dirty="0" smtClean="0">
                <a:latin typeface="Times New Roman" pitchFamily="18" charset="0"/>
                <a:cs typeface="Times New Roman" pitchFamily="18" charset="0"/>
              </a:rPr>
              <a:t>State.</a:t>
            </a:r>
          </a:p>
          <a:p>
            <a:pPr algn="just">
              <a:lnSpc>
                <a:spcPct val="150000"/>
              </a:lnSpc>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current study is similar to </a:t>
            </a:r>
            <a:r>
              <a:rPr lang="en-US" sz="2400" dirty="0" err="1">
                <a:latin typeface="Times New Roman" pitchFamily="18" charset="0"/>
                <a:cs typeface="Times New Roman" pitchFamily="18" charset="0"/>
              </a:rPr>
              <a:t>Sintayehu</a:t>
            </a:r>
            <a:r>
              <a:rPr lang="en-US" sz="2400" dirty="0">
                <a:latin typeface="Times New Roman" pitchFamily="18" charset="0"/>
                <a:cs typeface="Times New Roman" pitchFamily="18" charset="0"/>
              </a:rPr>
              <a:t> et al. (2008) report in </a:t>
            </a:r>
            <a:r>
              <a:rPr lang="en-US" sz="2400" dirty="0" err="1">
                <a:latin typeface="Times New Roman" pitchFamily="18" charset="0"/>
                <a:cs typeface="Times New Roman" pitchFamily="18" charset="0"/>
              </a:rPr>
              <a:t>Shashemene</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Dilla</a:t>
            </a:r>
            <a:r>
              <a:rPr lang="en-US" sz="2400" dirty="0">
                <a:latin typeface="Times New Roman" pitchFamily="18" charset="0"/>
                <a:cs typeface="Times New Roman" pitchFamily="18" charset="0"/>
              </a:rPr>
              <a:t> areas; in </a:t>
            </a:r>
            <a:r>
              <a:rPr lang="en-US" sz="2400" dirty="0" err="1">
                <a:latin typeface="Times New Roman" pitchFamily="18" charset="0"/>
                <a:cs typeface="Times New Roman" pitchFamily="18" charset="0"/>
              </a:rPr>
              <a:t>Adigrat</a:t>
            </a:r>
            <a:r>
              <a:rPr lang="en-US" sz="2400" dirty="0">
                <a:latin typeface="Times New Roman" pitchFamily="18" charset="0"/>
                <a:cs typeface="Times New Roman" pitchFamily="18" charset="0"/>
              </a:rPr>
              <a:t> town, dairy farmers have no access to grazing land. </a:t>
            </a:r>
          </a:p>
        </p:txBody>
      </p:sp>
    </p:spTree>
    <p:extLst>
      <p:ext uri="{BB962C8B-B14F-4D97-AF65-F5344CB8AC3E}">
        <p14:creationId xmlns:p14="http://schemas.microsoft.com/office/powerpoint/2010/main" val="12277733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
            <a:ext cx="8763000" cy="723900"/>
          </a:xfrm>
        </p:spPr>
        <p:txBody>
          <a:bodyPr>
            <a:noAutofit/>
          </a:bodyPr>
          <a:lstStyle/>
          <a:p>
            <a:r>
              <a:rPr lang="en-US" sz="2800" b="1" dirty="0">
                <a:latin typeface="Times New Roman" pitchFamily="18" charset="0"/>
                <a:cs typeface="Times New Roman" pitchFamily="18" charset="0"/>
              </a:rPr>
              <a:t>4.7.2. Supplementary Feeding</a:t>
            </a:r>
            <a:br>
              <a:rPr lang="en-US" sz="2800" b="1"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30543821"/>
              </p:ext>
            </p:extLst>
          </p:nvPr>
        </p:nvGraphicFramePr>
        <p:xfrm>
          <a:off x="304800" y="609600"/>
          <a:ext cx="8569961" cy="5958394"/>
        </p:xfrm>
        <a:graphic>
          <a:graphicData uri="http://schemas.openxmlformats.org/drawingml/2006/table">
            <a:tbl>
              <a:tblPr firstRow="1" firstCol="1" bandRow="1">
                <a:tableStyleId>{5C22544A-7EE6-4342-B048-85BDC9FD1C3A}</a:tableStyleId>
              </a:tblPr>
              <a:tblGrid>
                <a:gridCol w="1752600"/>
                <a:gridCol w="762000"/>
                <a:gridCol w="838200"/>
                <a:gridCol w="1371600"/>
                <a:gridCol w="1676400"/>
                <a:gridCol w="1398992"/>
                <a:gridCol w="770169"/>
              </a:tblGrid>
              <a:tr h="386080">
                <a:tc gridSpan="3">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  </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gridSpan="2">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Agro-ecology </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a:txBody>
                    <a:bodyPr/>
                    <a:lstStyle/>
                    <a:p>
                      <a:endParaRPr lang="en-US" sz="2000">
                        <a:solidFill>
                          <a:srgbClr val="000000"/>
                        </a:solidFill>
                        <a:effectLst/>
                        <a:latin typeface="Times New Roman" pitchFamily="18" charset="0"/>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 </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r>
              <a:tr h="772160">
                <a:tc gridSpan="3">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 Variables</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Midland </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Lowland </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Overall</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P-value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386080">
                <a:tc rowSpan="2"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Do you provide supplementary feed for your cattle</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rowSpan="2" h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Yes </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46(63.01%</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34(64.15%)</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80(63.49%)</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894080">
                <a:tc gridSpan="2" vMerge="1">
                  <a:txBody>
                    <a:bodyPr/>
                    <a:lstStyle/>
                    <a:p>
                      <a:endParaRPr lang="en-US"/>
                    </a:p>
                  </a:txBody>
                  <a:tcPr/>
                </a:tc>
                <a:tc hMerge="1" v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No</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27(36.98%)</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19(35.84%)</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46(36.50%)</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386080">
                <a:tc gridSpan="3">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Total</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73(100%)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53(100%)</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126(100%)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0.897</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772160">
                <a:tc rowSpan="4">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Source of supplementary feed?</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gridSpan="2">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Purchased from market</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13(17.80%)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32(60.37%)</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45(35.71%)</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652842">
                <a:tc vMerge="1">
                  <a:txBody>
                    <a:bodyPr/>
                    <a:lstStyle/>
                    <a:p>
                      <a:endParaRPr lang="en-US"/>
                    </a:p>
                  </a:txBody>
                  <a:tcPr/>
                </a:tc>
                <a:tc grid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From household</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36(49.31%)</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2(3.77%)</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38(30.155)</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573594">
                <a:tc vMerge="1">
                  <a:txBody>
                    <a:bodyPr/>
                    <a:lstStyle/>
                    <a:p>
                      <a:endParaRPr lang="en-US"/>
                    </a:p>
                  </a:txBody>
                  <a:tcPr/>
                </a:tc>
                <a:tc gridSpan="2">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crop   Harvest</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22(30.13%)</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19(35.84%)</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41(32.53%)</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475364">
                <a:tc vMerge="1">
                  <a:txBody>
                    <a:bodyPr/>
                    <a:lstStyle/>
                    <a:p>
                      <a:endParaRPr lang="en-US"/>
                    </a:p>
                  </a:txBody>
                  <a:tcPr/>
                </a:tc>
                <a:tc gridSpan="2">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Harvested &amp;purchased</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2(2.73%)</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2(1.58%)</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68580" marR="68580" marT="0" marB="0"/>
                </a:tc>
              </a:tr>
              <a:tr h="386080">
                <a:tc gridSpan="3">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Total</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73(100%)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53(100%)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126(100%)</a:t>
                      </a:r>
                      <a:endParaRPr lang="en-US" sz="20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0.006</a:t>
                      </a:r>
                      <a:endParaRPr lang="en-US" sz="2000" dirty="0">
                        <a:solidFill>
                          <a:srgbClr val="000000"/>
                        </a:solidFill>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24689182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378"/>
            <a:ext cx="9144000" cy="1143000"/>
          </a:xfrm>
        </p:spPr>
        <p:txBody>
          <a:bodyPr>
            <a:noAutofit/>
          </a:bodyPr>
          <a:lstStyle/>
          <a:p>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b="1" dirty="0">
                <a:latin typeface="Times New Roman" pitchFamily="18" charset="0"/>
                <a:cs typeface="Times New Roman" pitchFamily="18" charset="0"/>
              </a:rPr>
              <a:t>4.7.3. Housing and Cleaning Practice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Table </a:t>
            </a:r>
            <a:r>
              <a:rPr lang="en-US" sz="2400" dirty="0">
                <a:latin typeface="Times New Roman" pitchFamily="18" charset="0"/>
                <a:cs typeface="Times New Roman" pitchFamily="18" charset="0"/>
              </a:rPr>
              <a:t>17: Housing and cleaning practice in the study area.</a:t>
            </a:r>
            <a:r>
              <a:rPr lang="en-US" sz="2400" i="1" dirty="0">
                <a:latin typeface="Times New Roman" pitchFamily="18" charset="0"/>
                <a:cs typeface="Times New Roman" pitchFamily="18" charset="0"/>
              </a:rPr>
              <a:t/>
            </a:r>
            <a:br>
              <a:rPr lang="en-US" sz="2400" i="1"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92766369"/>
              </p:ext>
            </p:extLst>
          </p:nvPr>
        </p:nvGraphicFramePr>
        <p:xfrm>
          <a:off x="228599" y="1219200"/>
          <a:ext cx="8839200" cy="4626864"/>
        </p:xfrm>
        <a:graphic>
          <a:graphicData uri="http://schemas.openxmlformats.org/drawingml/2006/table">
            <a:tbl>
              <a:tblPr firstRow="1" firstCol="1" bandRow="1">
                <a:tableStyleId>{5C22544A-7EE6-4342-B048-85BDC9FD1C3A}</a:tableStyleId>
              </a:tblPr>
              <a:tblGrid>
                <a:gridCol w="1517083"/>
                <a:gridCol w="2235700"/>
                <a:gridCol w="1756621"/>
                <a:gridCol w="1357389"/>
                <a:gridCol w="1197696"/>
                <a:gridCol w="774711"/>
              </a:tblGrid>
              <a:tr h="124119">
                <a:tc rowSpan="2" gridSpan="2">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Variables </a:t>
                      </a:r>
                      <a:endParaRPr lang="en-US" sz="2400" dirty="0">
                        <a:solidFill>
                          <a:srgbClr val="000000"/>
                        </a:solidFill>
                        <a:effectLst/>
                        <a:latin typeface="Times New Roman" pitchFamily="18" charset="0"/>
                        <a:ea typeface="Calibri"/>
                        <a:cs typeface="Times New Roman" pitchFamily="18" charset="0"/>
                      </a:endParaRPr>
                    </a:p>
                  </a:txBody>
                  <a:tcPr marL="32201" marR="32201" marT="0" marB="0"/>
                </a:tc>
                <a:tc rowSpan="2" hMerge="1">
                  <a:txBody>
                    <a:bodyPr/>
                    <a:lstStyle/>
                    <a:p>
                      <a:endParaRPr lang="en-US"/>
                    </a:p>
                  </a:txBody>
                  <a:tcPr/>
                </a:tc>
                <a:tc gridSpan="2">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Agro-ecology </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hMerge="1">
                  <a:txBody>
                    <a:bodyPr/>
                    <a:lstStyle/>
                    <a:p>
                      <a:endParaRPr lang="en-US"/>
                    </a:p>
                  </a:txBody>
                  <a:tcPr/>
                </a:tc>
                <a:tc>
                  <a:txBody>
                    <a:bodyPr/>
                    <a:lstStyle/>
                    <a:p>
                      <a:endParaRPr lang="en-US" sz="2400" dirty="0">
                        <a:solidFill>
                          <a:srgbClr val="000000"/>
                        </a:solidFill>
                        <a:effectLst/>
                        <a:latin typeface="Times New Roman" pitchFamily="18" charset="0"/>
                        <a:cs typeface="Times New Roman" pitchFamily="18" charset="0"/>
                      </a:endParaRPr>
                    </a:p>
                  </a:txBody>
                  <a:tcPr marL="32201" marR="32201" marT="0" marB="0">
                    <a:lnR w="12700" cap="flat" cmpd="sng" algn="ctr">
                      <a:solidFill>
                        <a:schemeClr val="tx1"/>
                      </a:solidFill>
                      <a:prstDash val="solid"/>
                      <a:round/>
                      <a:headEnd type="none" w="med" len="med"/>
                      <a:tailEnd type="none" w="med" len="med"/>
                    </a:lnR>
                  </a:tcPr>
                </a:tc>
                <a:tc>
                  <a:txBody>
                    <a:bodyPr/>
                    <a:lstStyle/>
                    <a:p>
                      <a:pPr marL="0" marR="0" algn="ctr">
                        <a:lnSpc>
                          <a:spcPct val="115000"/>
                        </a:lnSpc>
                        <a:spcBef>
                          <a:spcPts val="0"/>
                        </a:spcBef>
                        <a:spcAft>
                          <a:spcPts val="0"/>
                        </a:spcAft>
                      </a:pPr>
                      <a:r>
                        <a:rPr lang="en-US" sz="2400" dirty="0">
                          <a:effectLst/>
                          <a:latin typeface="Times New Roman" pitchFamily="18" charset="0"/>
                          <a:cs typeface="Times New Roman" pitchFamily="18" charset="0"/>
                        </a:rPr>
                        <a:t> </a:t>
                      </a:r>
                      <a:endParaRPr lang="en-US" sz="2400" dirty="0">
                        <a:solidFill>
                          <a:srgbClr val="000000"/>
                        </a:solidFill>
                        <a:effectLst/>
                        <a:latin typeface="Times New Roman" pitchFamily="18" charset="0"/>
                        <a:ea typeface="Calibri"/>
                        <a:cs typeface="Times New Roman" pitchFamily="18" charset="0"/>
                      </a:endParaRPr>
                    </a:p>
                  </a:txBody>
                  <a:tcPr marL="32201" marR="32201" marT="0" marB="0">
                    <a:lnL w="12700" cap="flat" cmpd="sng" algn="ctr">
                      <a:solidFill>
                        <a:schemeClr val="tx1"/>
                      </a:solidFill>
                      <a:prstDash val="solid"/>
                      <a:round/>
                      <a:headEnd type="none" w="med" len="med"/>
                      <a:tailEnd type="none" w="med" len="med"/>
                    </a:lnL>
                  </a:tcPr>
                </a:tc>
              </a:tr>
              <a:tr h="569976">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2400" dirty="0">
                          <a:effectLst/>
                          <a:latin typeface="Times New Roman" pitchFamily="18" charset="0"/>
                          <a:cs typeface="Times New Roman" pitchFamily="18" charset="0"/>
                        </a:rPr>
                        <a:t>Midland </a:t>
                      </a:r>
                      <a:endParaRPr lang="en-US" sz="2400" dirty="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gn="ctr">
                        <a:lnSpc>
                          <a:spcPct val="115000"/>
                        </a:lnSpc>
                        <a:spcBef>
                          <a:spcPts val="0"/>
                        </a:spcBef>
                        <a:spcAft>
                          <a:spcPts val="0"/>
                        </a:spcAft>
                      </a:pPr>
                      <a:r>
                        <a:rPr lang="en-US" sz="2400" dirty="0">
                          <a:effectLst/>
                          <a:latin typeface="Times New Roman" pitchFamily="18" charset="0"/>
                          <a:cs typeface="Times New Roman" pitchFamily="18" charset="0"/>
                        </a:rPr>
                        <a:t>Lowland </a:t>
                      </a:r>
                      <a:endParaRPr lang="en-US" sz="2400" dirty="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Overall</a:t>
                      </a:r>
                      <a:endParaRPr lang="en-US" sz="2400">
                        <a:solidFill>
                          <a:srgbClr val="000000"/>
                        </a:solidFill>
                        <a:effectLst/>
                        <a:latin typeface="Times New Roman" pitchFamily="18" charset="0"/>
                        <a:ea typeface="Calibri"/>
                        <a:cs typeface="Times New Roman" pitchFamily="18" charset="0"/>
                      </a:endParaRPr>
                    </a:p>
                  </a:txBody>
                  <a:tcPr marL="32201" marR="32201" marT="0" marB="0">
                    <a:lnR w="12700" cap="flat" cmpd="sng" algn="ctr">
                      <a:solidFill>
                        <a:schemeClr val="tx1"/>
                      </a:solidFill>
                      <a:prstDash val="solid"/>
                      <a:round/>
                      <a:headEnd type="none" w="med" len="med"/>
                      <a:tailEnd type="none" w="med" len="med"/>
                    </a:lnR>
                  </a:tcPr>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P-value </a:t>
                      </a:r>
                      <a:endParaRPr lang="en-US" sz="2400">
                        <a:solidFill>
                          <a:srgbClr val="000000"/>
                        </a:solidFill>
                        <a:effectLst/>
                        <a:latin typeface="Times New Roman" pitchFamily="18" charset="0"/>
                        <a:ea typeface="Calibri"/>
                        <a:cs typeface="Times New Roman" pitchFamily="18" charset="0"/>
                      </a:endParaRPr>
                    </a:p>
                  </a:txBody>
                  <a:tcPr marL="32201" marR="32201" marT="0" marB="0">
                    <a:lnL w="12700" cap="flat" cmpd="sng" algn="ctr">
                      <a:solidFill>
                        <a:schemeClr val="tx1"/>
                      </a:solidFill>
                      <a:prstDash val="solid"/>
                      <a:round/>
                      <a:headEnd type="none" w="med" len="med"/>
                      <a:tailEnd type="none" w="med" len="med"/>
                    </a:lnL>
                  </a:tcPr>
                </a:tc>
              </a:tr>
              <a:tr h="755904">
                <a:tc row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Type  of barn</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Confined house</a:t>
                      </a:r>
                      <a:endParaRPr lang="en-US" sz="2400" dirty="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20(27.39%)</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21(39.62%)</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41(32.53%)</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32201" marR="32201" marT="0" marB="0"/>
                </a:tc>
              </a:tr>
              <a:tr h="673798">
                <a:tc v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Separate house</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47(64.38%)</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32(60.37%)</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79(62.695)</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32201" marR="32201" marT="0" marB="0"/>
                </a:tc>
              </a:tr>
              <a:tr h="518350">
                <a:tc v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Both </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6 (8.21%)</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0(0%)</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6(4.76%)</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32201" marR="32201" marT="0" marB="0"/>
                </a:tc>
              </a:tr>
              <a:tr h="349666">
                <a:tc gridSpan="2">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Total</a:t>
                      </a:r>
                      <a:endParaRPr lang="en-US" sz="2400" dirty="0">
                        <a:solidFill>
                          <a:srgbClr val="000000"/>
                        </a:solidFill>
                        <a:effectLst/>
                        <a:latin typeface="Times New Roman" pitchFamily="18" charset="0"/>
                        <a:ea typeface="Calibri"/>
                        <a:cs typeface="Times New Roman" pitchFamily="18" charset="0"/>
                      </a:endParaRPr>
                    </a:p>
                  </a:txBody>
                  <a:tcPr marL="32201" marR="32201" marT="0" marB="0"/>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73(100%)</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53(100%)</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126(100%)</a:t>
                      </a:r>
                      <a:endParaRPr lang="en-US" sz="2400">
                        <a:solidFill>
                          <a:srgbClr val="000000"/>
                        </a:solidFill>
                        <a:effectLst/>
                        <a:latin typeface="Times New Roman" pitchFamily="18" charset="0"/>
                        <a:ea typeface="Calibri"/>
                        <a:cs typeface="Times New Roman" pitchFamily="18" charset="0"/>
                      </a:endParaRPr>
                    </a:p>
                  </a:txBody>
                  <a:tcPr marL="32201" marR="32201"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0.038                </a:t>
                      </a:r>
                      <a:endParaRPr lang="en-US" sz="2400" dirty="0">
                        <a:solidFill>
                          <a:srgbClr val="000000"/>
                        </a:solidFill>
                        <a:effectLst/>
                        <a:latin typeface="Times New Roman" pitchFamily="18" charset="0"/>
                        <a:ea typeface="Calibri"/>
                        <a:cs typeface="Times New Roman" pitchFamily="18" charset="0"/>
                      </a:endParaRPr>
                    </a:p>
                  </a:txBody>
                  <a:tcPr marL="32201" marR="32201" marT="0" marB="0"/>
                </a:tc>
              </a:tr>
            </a:tbl>
          </a:graphicData>
        </a:graphic>
      </p:graphicFrame>
    </p:spTree>
    <p:extLst>
      <p:ext uri="{BB962C8B-B14F-4D97-AF65-F5344CB8AC3E}">
        <p14:creationId xmlns:p14="http://schemas.microsoft.com/office/powerpoint/2010/main" val="33463931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Autofit/>
          </a:bodyPr>
          <a:lstStyle/>
          <a:p>
            <a:pPr lvl="0"/>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4.13</a:t>
            </a:r>
            <a:r>
              <a:rPr lang="en-US" sz="2400" b="1" dirty="0">
                <a:latin typeface="Times New Roman" pitchFamily="18" charset="0"/>
                <a:cs typeface="Times New Roman" pitchFamily="18" charset="0"/>
              </a:rPr>
              <a:t>. Dairy cattle Breed and Breeding Practices </a:t>
            </a: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dirty="0" bmk="_Toc144122820">
                <a:latin typeface="Times New Roman" pitchFamily="18" charset="0"/>
                <a:ea typeface="Calibri" pitchFamily="34" charset="0"/>
                <a:cs typeface="Times New Roman" pitchFamily="18" charset="0"/>
              </a:rPr>
              <a:t>Table 15: Mating system and season, types of breeding bull and sources of AI services   in the study area</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b="1" dirty="0">
                <a:latin typeface="Times New Roman" pitchFamily="18" charset="0"/>
                <a:cs typeface="Times New Roman" pitchFamily="18" charset="0"/>
              </a:rPr>
              <a:t/>
            </a:r>
            <a:br>
              <a:rPr lang="en-US" sz="2400" b="1"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28907747"/>
              </p:ext>
            </p:extLst>
          </p:nvPr>
        </p:nvGraphicFramePr>
        <p:xfrm>
          <a:off x="-1" y="1380277"/>
          <a:ext cx="9144001" cy="4626864"/>
        </p:xfrm>
        <a:graphic>
          <a:graphicData uri="http://schemas.openxmlformats.org/drawingml/2006/table">
            <a:tbl>
              <a:tblPr firstRow="1" firstCol="1" bandRow="1">
                <a:tableStyleId>{5C22544A-7EE6-4342-B048-85BDC9FD1C3A}</a:tableStyleId>
              </a:tblPr>
              <a:tblGrid>
                <a:gridCol w="2362201"/>
                <a:gridCol w="1066800"/>
                <a:gridCol w="1600200"/>
                <a:gridCol w="1524000"/>
                <a:gridCol w="1752600"/>
                <a:gridCol w="838200"/>
              </a:tblGrid>
              <a:tr h="167656">
                <a:tc rowSpan="2" gridSpan="2">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Variables </a:t>
                      </a:r>
                      <a:endParaRPr lang="en-US" sz="2400" dirty="0">
                        <a:solidFill>
                          <a:srgbClr val="000000"/>
                        </a:solidFill>
                        <a:effectLst/>
                        <a:latin typeface="Times New Roman" pitchFamily="18" charset="0"/>
                        <a:ea typeface="Calibri"/>
                        <a:cs typeface="Times New Roman" pitchFamily="18" charset="0"/>
                      </a:endParaRPr>
                    </a:p>
                  </a:txBody>
                  <a:tcPr marL="46464" marR="46464" marT="0" marB="0"/>
                </a:tc>
                <a:tc rowSpan="2" hMerge="1">
                  <a:txBody>
                    <a:bodyPr/>
                    <a:lstStyle/>
                    <a:p>
                      <a:endParaRPr lang="en-US"/>
                    </a:p>
                  </a:txBody>
                  <a:tcPr/>
                </a:tc>
                <a:tc gridSpan="2">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Agro-ecology </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hMerge="1">
                  <a:txBody>
                    <a:bodyPr/>
                    <a:lstStyle/>
                    <a:p>
                      <a:endParaRPr lang="en-US"/>
                    </a:p>
                  </a:txBody>
                  <a:tcPr/>
                </a:tc>
                <a:tc rowSpan="2">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Overall </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rowSpan="2">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P value </a:t>
                      </a:r>
                      <a:endParaRPr lang="en-US" sz="2400">
                        <a:solidFill>
                          <a:srgbClr val="000000"/>
                        </a:solidFill>
                        <a:effectLst/>
                        <a:latin typeface="Times New Roman" pitchFamily="18" charset="0"/>
                        <a:ea typeface="Calibri"/>
                        <a:cs typeface="Times New Roman" pitchFamily="18" charset="0"/>
                      </a:endParaRPr>
                    </a:p>
                  </a:txBody>
                  <a:tcPr marL="46464" marR="46464" marT="0" marB="0"/>
                </a:tc>
              </a:tr>
              <a:tr h="167656">
                <a:tc gridSpan="2" vMerge="1">
                  <a:txBody>
                    <a:bodyPr/>
                    <a:lstStyle/>
                    <a:p>
                      <a:endParaRPr lang="en-US"/>
                    </a:p>
                  </a:txBody>
                  <a:tcPr/>
                </a:tc>
                <a:tc hMerge="1" v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Midland </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Lowland </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vMerge="1">
                  <a:txBody>
                    <a:bodyPr/>
                    <a:lstStyle/>
                    <a:p>
                      <a:endParaRPr lang="en-US"/>
                    </a:p>
                  </a:txBody>
                  <a:tcPr/>
                </a:tc>
                <a:tc vMerge="1">
                  <a:txBody>
                    <a:bodyPr/>
                    <a:lstStyle/>
                    <a:p>
                      <a:endParaRPr lang="en-US"/>
                    </a:p>
                  </a:txBody>
                  <a:tcPr/>
                </a:tc>
              </a:tr>
              <a:tr h="335313">
                <a:tc rowSpan="3">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The  type of mating system</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Natural</a:t>
                      </a:r>
                      <a:endParaRPr lang="en-US" sz="24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19(26.02%)</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21(39.6%)</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40(31.74%)</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a:t>
                      </a:r>
                      <a:endParaRPr lang="en-US" sz="2400" dirty="0">
                        <a:solidFill>
                          <a:srgbClr val="000000"/>
                        </a:solidFill>
                        <a:effectLst/>
                        <a:latin typeface="Times New Roman" pitchFamily="18" charset="0"/>
                        <a:ea typeface="Calibri"/>
                        <a:cs typeface="Times New Roman" pitchFamily="18" charset="0"/>
                      </a:endParaRPr>
                    </a:p>
                  </a:txBody>
                  <a:tcPr marL="46464" marR="46464" marT="0" marB="0"/>
                </a:tc>
              </a:tr>
              <a:tr h="167656">
                <a:tc v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AI</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1(1.36%)</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0(0%)</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1(0.79%)</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46464" marR="46464" marT="0" marB="0"/>
                </a:tc>
              </a:tr>
              <a:tr h="335313">
                <a:tc vMerge="1">
                  <a:txBody>
                    <a:bodyPr/>
                    <a:lstStyle/>
                    <a:p>
                      <a:endParaRPr lang="en-US"/>
                    </a:p>
                  </a:txBody>
                  <a:tcPr/>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Both </a:t>
                      </a:r>
                      <a:endParaRPr lang="en-US" sz="24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53(72.60%)</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32(60.3%)</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85(67.46%)</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a:t>
                      </a:r>
                      <a:endParaRPr lang="en-US" sz="2400" dirty="0">
                        <a:solidFill>
                          <a:srgbClr val="000000"/>
                        </a:solidFill>
                        <a:effectLst/>
                        <a:latin typeface="Times New Roman" pitchFamily="18" charset="0"/>
                        <a:ea typeface="Calibri"/>
                        <a:cs typeface="Times New Roman" pitchFamily="18" charset="0"/>
                      </a:endParaRPr>
                    </a:p>
                  </a:txBody>
                  <a:tcPr marL="46464" marR="46464" marT="0" marB="0"/>
                </a:tc>
              </a:tr>
              <a:tr h="335313">
                <a:tc gridSpan="2">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Total</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73(100%)</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53(100%)</a:t>
                      </a:r>
                      <a:endParaRPr lang="en-US" sz="24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126(100%)</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0.126</a:t>
                      </a:r>
                      <a:endParaRPr lang="en-US" sz="2400">
                        <a:solidFill>
                          <a:srgbClr val="000000"/>
                        </a:solidFill>
                        <a:effectLst/>
                        <a:latin typeface="Times New Roman" pitchFamily="18" charset="0"/>
                        <a:ea typeface="Calibri"/>
                        <a:cs typeface="Times New Roman" pitchFamily="18" charset="0"/>
                      </a:endParaRPr>
                    </a:p>
                  </a:txBody>
                  <a:tcPr marL="46464" marR="46464" marT="0" marB="0"/>
                </a:tc>
              </a:tr>
              <a:tr h="335313">
                <a:tc rowSpan="2">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If natural breeding bulls are?</a:t>
                      </a:r>
                      <a:endParaRPr lang="en-US" sz="24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Any  bull</a:t>
                      </a:r>
                      <a:endParaRPr lang="en-US" sz="24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28(38.35%)</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6(11.32%)</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34(26.98%)</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46464" marR="46464" marT="0" marB="0"/>
                </a:tc>
              </a:tr>
              <a:tr h="335313">
                <a:tc v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Superior  bull</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45(61.64%)</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47(88.6%)</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92(73.01%)</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solidFill>
                          <a:srgbClr val="000000"/>
                        </a:solidFill>
                        <a:effectLst/>
                        <a:latin typeface="Times New Roman" pitchFamily="18" charset="0"/>
                        <a:ea typeface="Calibri"/>
                        <a:cs typeface="Times New Roman" pitchFamily="18" charset="0"/>
                      </a:endParaRPr>
                    </a:p>
                  </a:txBody>
                  <a:tcPr marL="46464" marR="46464" marT="0" marB="0"/>
                </a:tc>
              </a:tr>
              <a:tr h="335313">
                <a:tc gridSpan="2">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Total</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73(100%)</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53(100%)</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126(100%)</a:t>
                      </a:r>
                      <a:endParaRPr lang="en-US" sz="24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0.023</a:t>
                      </a:r>
                      <a:endParaRPr lang="en-US" sz="2400" dirty="0">
                        <a:solidFill>
                          <a:srgbClr val="000000"/>
                        </a:solidFill>
                        <a:effectLst/>
                        <a:latin typeface="Times New Roman" pitchFamily="18" charset="0"/>
                        <a:ea typeface="Calibri"/>
                        <a:cs typeface="Times New Roman" pitchFamily="18" charset="0"/>
                      </a:endParaRPr>
                    </a:p>
                  </a:txBody>
                  <a:tcPr marL="46464" marR="46464" marT="0" marB="0"/>
                </a:tc>
              </a:tr>
            </a:tbl>
          </a:graphicData>
        </a:graphic>
      </p:graphicFrame>
    </p:spTree>
    <p:extLst>
      <p:ext uri="{BB962C8B-B14F-4D97-AF65-F5344CB8AC3E}">
        <p14:creationId xmlns:p14="http://schemas.microsoft.com/office/powerpoint/2010/main" val="40442291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Autofit/>
          </a:bodyPr>
          <a:lstStyle/>
          <a:p>
            <a:pPr lvl="0"/>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4.13</a:t>
            </a:r>
            <a:r>
              <a:rPr lang="en-US" sz="2400" b="1" dirty="0">
                <a:latin typeface="Times New Roman" pitchFamily="18" charset="0"/>
                <a:cs typeface="Times New Roman" pitchFamily="18" charset="0"/>
              </a:rPr>
              <a:t>. Dairy cattle Breed and Breeding Practices </a:t>
            </a: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dirty="0" bmk="_Toc144122820">
                <a:latin typeface="Times New Roman" pitchFamily="18" charset="0"/>
                <a:ea typeface="Calibri" pitchFamily="34" charset="0"/>
                <a:cs typeface="Times New Roman" pitchFamily="18" charset="0"/>
              </a:rPr>
              <a:t>Table 15: Mating system and season, types of breeding bull and sources of AI services   in the study area</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b="1" dirty="0">
                <a:latin typeface="Times New Roman" pitchFamily="18" charset="0"/>
                <a:cs typeface="Times New Roman" pitchFamily="18" charset="0"/>
              </a:rPr>
              <a:t/>
            </a:r>
            <a:br>
              <a:rPr lang="en-US" sz="2400" b="1"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10587369"/>
              </p:ext>
            </p:extLst>
          </p:nvPr>
        </p:nvGraphicFramePr>
        <p:xfrm>
          <a:off x="-1" y="1380277"/>
          <a:ext cx="9144001" cy="4499250"/>
        </p:xfrm>
        <a:graphic>
          <a:graphicData uri="http://schemas.openxmlformats.org/drawingml/2006/table">
            <a:tbl>
              <a:tblPr firstRow="1" firstCol="1" bandRow="1">
                <a:tableStyleId>{5C22544A-7EE6-4342-B048-85BDC9FD1C3A}</a:tableStyleId>
              </a:tblPr>
              <a:tblGrid>
                <a:gridCol w="1600201"/>
                <a:gridCol w="2057400"/>
                <a:gridCol w="1752600"/>
                <a:gridCol w="1371600"/>
                <a:gridCol w="1371600"/>
                <a:gridCol w="990600"/>
              </a:tblGrid>
              <a:tr h="369310">
                <a:tc rowSpan="2" gridSpan="2">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 Variables </a:t>
                      </a:r>
                      <a:endParaRPr lang="en-US" sz="2000" dirty="0">
                        <a:solidFill>
                          <a:srgbClr val="000000"/>
                        </a:solidFill>
                        <a:effectLst/>
                        <a:latin typeface="Times New Roman" pitchFamily="18" charset="0"/>
                        <a:ea typeface="Calibri"/>
                        <a:cs typeface="Times New Roman" pitchFamily="18" charset="0"/>
                      </a:endParaRPr>
                    </a:p>
                  </a:txBody>
                  <a:tcPr marL="46464" marR="46464" marT="0" marB="0"/>
                </a:tc>
                <a:tc rowSpan="2" hMerge="1">
                  <a:txBody>
                    <a:bodyPr/>
                    <a:lstStyle/>
                    <a:p>
                      <a:endParaRPr lang="en-US"/>
                    </a:p>
                  </a:txBody>
                  <a:tcPr/>
                </a:tc>
                <a:tc gridSpan="2">
                  <a:txBody>
                    <a:bodyPr/>
                    <a:lstStyle/>
                    <a:p>
                      <a:pPr marL="0" marR="0" algn="ctr">
                        <a:lnSpc>
                          <a:spcPct val="115000"/>
                        </a:lnSpc>
                        <a:spcBef>
                          <a:spcPts val="0"/>
                        </a:spcBef>
                        <a:spcAft>
                          <a:spcPts val="0"/>
                        </a:spcAft>
                      </a:pPr>
                      <a:r>
                        <a:rPr lang="en-US" sz="2000">
                          <a:effectLst/>
                          <a:latin typeface="Times New Roman" pitchFamily="18" charset="0"/>
                          <a:cs typeface="Times New Roman" pitchFamily="18" charset="0"/>
                        </a:rPr>
                        <a:t>Agro-ecology </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hMerge="1">
                  <a:txBody>
                    <a:bodyPr/>
                    <a:lstStyle/>
                    <a:p>
                      <a:endParaRPr lang="en-US"/>
                    </a:p>
                  </a:txBody>
                  <a:tcPr/>
                </a:tc>
                <a:tc row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Overall </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rowSpan="2">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P value </a:t>
                      </a:r>
                      <a:endParaRPr lang="en-US" sz="2000">
                        <a:solidFill>
                          <a:srgbClr val="000000"/>
                        </a:solidFill>
                        <a:effectLst/>
                        <a:latin typeface="Times New Roman" pitchFamily="18" charset="0"/>
                        <a:ea typeface="Calibri"/>
                        <a:cs typeface="Times New Roman" pitchFamily="18" charset="0"/>
                      </a:endParaRPr>
                    </a:p>
                  </a:txBody>
                  <a:tcPr marL="46464" marR="46464" marT="0" marB="0"/>
                </a:tc>
              </a:tr>
              <a:tr h="401534">
                <a:tc gridSpan="2" vMerge="1">
                  <a:txBody>
                    <a:bodyPr/>
                    <a:lstStyle/>
                    <a:p>
                      <a:endParaRPr lang="en-US"/>
                    </a:p>
                  </a:txBody>
                  <a:tcPr/>
                </a:tc>
                <a:tc hMerge="1" v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Midland </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Lowland </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vMerge="1">
                  <a:txBody>
                    <a:bodyPr/>
                    <a:lstStyle/>
                    <a:p>
                      <a:endParaRPr lang="en-US"/>
                    </a:p>
                  </a:txBody>
                  <a:tcPr/>
                </a:tc>
                <a:tc vMerge="1">
                  <a:txBody>
                    <a:bodyPr/>
                    <a:lstStyle/>
                    <a:p>
                      <a:endParaRPr lang="en-US"/>
                    </a:p>
                  </a:txBody>
                  <a:tcPr/>
                </a:tc>
              </a:tr>
              <a:tr h="384114">
                <a:tc rowSpan="4">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The mating season is?</a:t>
                      </a:r>
                      <a:endParaRPr lang="en-US" sz="20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Dry season</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4(5.47%)</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12(22.6%)</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16((12.67%)</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 </a:t>
                      </a:r>
                      <a:endParaRPr lang="en-US" sz="2000" dirty="0">
                        <a:solidFill>
                          <a:srgbClr val="000000"/>
                        </a:solidFill>
                        <a:effectLst/>
                        <a:latin typeface="Times New Roman" pitchFamily="18" charset="0"/>
                        <a:ea typeface="Calibri"/>
                        <a:cs typeface="Times New Roman" pitchFamily="18" charset="0"/>
                      </a:endParaRPr>
                    </a:p>
                  </a:txBody>
                  <a:tcPr marL="46464" marR="46464" marT="0" marB="0"/>
                </a:tc>
              </a:tr>
              <a:tr h="384114">
                <a:tc v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Rainy  season</a:t>
                      </a:r>
                      <a:endParaRPr lang="en-US" sz="20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5(6.84%)</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32(60.3%)</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37(29.36%)</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46464" marR="46464" marT="0" marB="0"/>
                </a:tc>
              </a:tr>
              <a:tr h="384114">
                <a:tc v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Both </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20(27.39%)</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4(7.54%)</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24(19.04%)</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46464" marR="46464" marT="0" marB="0"/>
                </a:tc>
              </a:tr>
              <a:tr h="384114">
                <a:tc v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We  did not know </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44(60.27%)</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5(9.43%)</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49(38.88%)</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46464" marR="46464" marT="0" marB="0"/>
                </a:tc>
              </a:tr>
              <a:tr h="384114">
                <a:tc gridSpan="2">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Total</a:t>
                      </a:r>
                      <a:endParaRPr lang="en-US" sz="2000" dirty="0">
                        <a:solidFill>
                          <a:srgbClr val="000000"/>
                        </a:solidFill>
                        <a:effectLst/>
                        <a:latin typeface="Times New Roman" pitchFamily="18" charset="0"/>
                        <a:ea typeface="Calibri"/>
                        <a:cs typeface="Times New Roman" pitchFamily="18" charset="0"/>
                      </a:endParaRPr>
                    </a:p>
                  </a:txBody>
                  <a:tcPr marL="46464" marR="46464" marT="0" marB="0"/>
                </a:tc>
                <a:tc hMerge="1">
                  <a:txBody>
                    <a:bodyPr/>
                    <a:lstStyle/>
                    <a:p>
                      <a:endParaRPr lang="en-US"/>
                    </a:p>
                  </a:txBody>
                  <a:tcPr/>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73(100%)</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53(100%)</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126(100%)</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u="sng">
                          <a:effectLst/>
                          <a:latin typeface="Times New Roman" pitchFamily="18" charset="0"/>
                          <a:cs typeface="Times New Roman" pitchFamily="18" charset="0"/>
                        </a:rPr>
                        <a:t>&lt;</a:t>
                      </a:r>
                      <a:r>
                        <a:rPr lang="en-US" sz="2000">
                          <a:effectLst/>
                          <a:latin typeface="Times New Roman" pitchFamily="18" charset="0"/>
                          <a:cs typeface="Times New Roman" pitchFamily="18" charset="0"/>
                        </a:rPr>
                        <a:t>0.001</a:t>
                      </a:r>
                      <a:endParaRPr lang="en-US" sz="2000">
                        <a:solidFill>
                          <a:srgbClr val="000000"/>
                        </a:solidFill>
                        <a:effectLst/>
                        <a:latin typeface="Times New Roman" pitchFamily="18" charset="0"/>
                        <a:ea typeface="Calibri"/>
                        <a:cs typeface="Times New Roman" pitchFamily="18" charset="0"/>
                      </a:endParaRPr>
                    </a:p>
                  </a:txBody>
                  <a:tcPr marL="46464" marR="46464" marT="0" marB="0"/>
                </a:tc>
              </a:tr>
              <a:tr h="644273">
                <a:tc rowSpan="2">
                  <a:txBody>
                    <a:bodyPr/>
                    <a:lstStyle/>
                    <a:p>
                      <a:pPr marL="38100" marR="38100">
                        <a:lnSpc>
                          <a:spcPts val="1600"/>
                        </a:lnSpc>
                        <a:spcBef>
                          <a:spcPts val="0"/>
                        </a:spcBef>
                        <a:spcAft>
                          <a:spcPts val="0"/>
                        </a:spcAft>
                      </a:pPr>
                      <a:r>
                        <a:rPr lang="en-US" sz="2000" dirty="0">
                          <a:effectLst/>
                          <a:latin typeface="Times New Roman" pitchFamily="18" charset="0"/>
                          <a:cs typeface="Times New Roman" pitchFamily="18" charset="0"/>
                        </a:rPr>
                        <a:t>The sources of AI are? </a:t>
                      </a:r>
                      <a:endParaRPr lang="en-US" sz="20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38100" marR="38100">
                        <a:lnSpc>
                          <a:spcPts val="1600"/>
                        </a:lnSpc>
                        <a:spcBef>
                          <a:spcPts val="0"/>
                        </a:spcBef>
                        <a:spcAft>
                          <a:spcPts val="0"/>
                        </a:spcAft>
                      </a:pPr>
                      <a:r>
                        <a:rPr lang="en-US" sz="2000" dirty="0">
                          <a:effectLst/>
                          <a:latin typeface="Times New Roman" pitchFamily="18" charset="0"/>
                          <a:cs typeface="Times New Roman" pitchFamily="18" charset="0"/>
                        </a:rPr>
                        <a:t>Government </a:t>
                      </a:r>
                    </a:p>
                    <a:p>
                      <a:pPr marL="124460" marR="38100" indent="-86360">
                        <a:lnSpc>
                          <a:spcPts val="1600"/>
                        </a:lnSpc>
                        <a:spcBef>
                          <a:spcPts val="0"/>
                        </a:spcBef>
                        <a:spcAft>
                          <a:spcPts val="0"/>
                        </a:spcAft>
                      </a:pPr>
                      <a:r>
                        <a:rPr lang="en-US" sz="2000" dirty="0">
                          <a:effectLst/>
                          <a:latin typeface="Times New Roman" pitchFamily="18" charset="0"/>
                          <a:cs typeface="Times New Roman" pitchFamily="18" charset="0"/>
                        </a:rPr>
                        <a:t>NGO</a:t>
                      </a:r>
                      <a:endParaRPr lang="en-US" sz="20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38100">
                        <a:lnSpc>
                          <a:spcPts val="1600"/>
                        </a:lnSpc>
                        <a:spcBef>
                          <a:spcPts val="0"/>
                        </a:spcBef>
                        <a:spcAft>
                          <a:spcPts val="0"/>
                        </a:spcAft>
                      </a:pPr>
                      <a:r>
                        <a:rPr lang="en-US" sz="2000" dirty="0">
                          <a:effectLst/>
                          <a:latin typeface="Times New Roman" pitchFamily="18" charset="0"/>
                          <a:cs typeface="Times New Roman" pitchFamily="18" charset="0"/>
                        </a:rPr>
                        <a:t>33(45.20%)</a:t>
                      </a:r>
                    </a:p>
                    <a:p>
                      <a:pPr marL="0" marR="38100">
                        <a:lnSpc>
                          <a:spcPts val="1600"/>
                        </a:lnSpc>
                        <a:spcBef>
                          <a:spcPts val="0"/>
                        </a:spcBef>
                        <a:spcAft>
                          <a:spcPts val="0"/>
                        </a:spcAft>
                      </a:pPr>
                      <a:r>
                        <a:rPr lang="en-US" sz="2000" dirty="0">
                          <a:effectLst/>
                          <a:latin typeface="Times New Roman" pitchFamily="18" charset="0"/>
                          <a:cs typeface="Times New Roman" pitchFamily="18" charset="0"/>
                        </a:rPr>
                        <a:t>0(0%)</a:t>
                      </a:r>
                      <a:endParaRPr lang="en-US" sz="2000" dirty="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38100">
                        <a:lnSpc>
                          <a:spcPts val="1600"/>
                        </a:lnSpc>
                        <a:spcBef>
                          <a:spcPts val="0"/>
                        </a:spcBef>
                        <a:spcAft>
                          <a:spcPts val="0"/>
                        </a:spcAft>
                      </a:pPr>
                      <a:r>
                        <a:rPr lang="en-US" sz="2000">
                          <a:effectLst/>
                          <a:latin typeface="Times New Roman" pitchFamily="18" charset="0"/>
                          <a:cs typeface="Times New Roman" pitchFamily="18" charset="0"/>
                        </a:rPr>
                        <a:t>53(100%)</a:t>
                      </a:r>
                    </a:p>
                    <a:p>
                      <a:pPr marL="0" marR="38100">
                        <a:lnSpc>
                          <a:spcPts val="1600"/>
                        </a:lnSpc>
                        <a:spcBef>
                          <a:spcPts val="0"/>
                        </a:spcBef>
                        <a:spcAft>
                          <a:spcPts val="0"/>
                        </a:spcAft>
                      </a:pPr>
                      <a:r>
                        <a:rPr lang="en-US" sz="2000">
                          <a:effectLst/>
                          <a:latin typeface="Times New Roman" pitchFamily="18" charset="0"/>
                          <a:cs typeface="Times New Roman" pitchFamily="18" charset="0"/>
                        </a:rPr>
                        <a:t>0(0%)</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38100">
                        <a:lnSpc>
                          <a:spcPts val="1600"/>
                        </a:lnSpc>
                        <a:spcBef>
                          <a:spcPts val="0"/>
                        </a:spcBef>
                        <a:spcAft>
                          <a:spcPts val="0"/>
                        </a:spcAft>
                      </a:pPr>
                      <a:r>
                        <a:rPr lang="en-US" sz="2000">
                          <a:effectLst/>
                          <a:latin typeface="Times New Roman" pitchFamily="18" charset="0"/>
                          <a:cs typeface="Times New Roman" pitchFamily="18" charset="0"/>
                        </a:rPr>
                        <a:t>86(68.25%)</a:t>
                      </a:r>
                    </a:p>
                    <a:p>
                      <a:pPr marL="0" marR="38100">
                        <a:lnSpc>
                          <a:spcPts val="1600"/>
                        </a:lnSpc>
                        <a:spcBef>
                          <a:spcPts val="0"/>
                        </a:spcBef>
                        <a:spcAft>
                          <a:spcPts val="0"/>
                        </a:spcAft>
                      </a:pPr>
                      <a:r>
                        <a:rPr lang="en-US" sz="2000">
                          <a:effectLst/>
                          <a:latin typeface="Times New Roman" pitchFamily="18" charset="0"/>
                          <a:cs typeface="Times New Roman" pitchFamily="18" charset="0"/>
                        </a:rPr>
                        <a:t>0(0%)</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0">
                        <a:lnSpc>
                          <a:spcPct val="115000"/>
                        </a:lnSpc>
                        <a:spcBef>
                          <a:spcPts val="0"/>
                        </a:spcBef>
                        <a:spcAft>
                          <a:spcPts val="0"/>
                        </a:spcAft>
                      </a:pPr>
                      <a:r>
                        <a:rPr lang="en-US" sz="2000">
                          <a:effectLst/>
                          <a:latin typeface="Times New Roman" pitchFamily="18" charset="0"/>
                          <a:cs typeface="Times New Roman" pitchFamily="18" charset="0"/>
                        </a:rPr>
                        <a:t> </a:t>
                      </a:r>
                    </a:p>
                    <a:p>
                      <a:pPr marL="0" marR="38100">
                        <a:lnSpc>
                          <a:spcPts val="16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46464" marR="46464" marT="0" marB="0"/>
                </a:tc>
              </a:tr>
              <a:tr h="371124">
                <a:tc vMerge="1">
                  <a:txBody>
                    <a:bodyPr/>
                    <a:lstStyle/>
                    <a:p>
                      <a:endParaRPr lang="en-US"/>
                    </a:p>
                  </a:txBody>
                  <a:tcPr/>
                </a:tc>
                <a:tc>
                  <a:txBody>
                    <a:bodyPr/>
                    <a:lstStyle/>
                    <a:p>
                      <a:pPr marL="38100" marR="38100">
                        <a:lnSpc>
                          <a:spcPts val="1600"/>
                        </a:lnSpc>
                        <a:spcBef>
                          <a:spcPts val="0"/>
                        </a:spcBef>
                        <a:spcAft>
                          <a:spcPts val="0"/>
                        </a:spcAft>
                      </a:pPr>
                      <a:r>
                        <a:rPr lang="en-US" sz="2000">
                          <a:effectLst/>
                          <a:latin typeface="Times New Roman" pitchFamily="18" charset="0"/>
                          <a:cs typeface="Times New Roman" pitchFamily="18" charset="0"/>
                        </a:rPr>
                        <a:t>Both </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38100">
                        <a:lnSpc>
                          <a:spcPts val="1600"/>
                        </a:lnSpc>
                        <a:spcBef>
                          <a:spcPts val="0"/>
                        </a:spcBef>
                        <a:spcAft>
                          <a:spcPts val="0"/>
                        </a:spcAft>
                      </a:pPr>
                      <a:r>
                        <a:rPr lang="en-US" sz="2000">
                          <a:effectLst/>
                          <a:latin typeface="Times New Roman" pitchFamily="18" charset="0"/>
                          <a:cs typeface="Times New Roman" pitchFamily="18" charset="0"/>
                        </a:rPr>
                        <a:t>40(54.79%)</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38100" marR="38100">
                        <a:lnSpc>
                          <a:spcPts val="1600"/>
                        </a:lnSpc>
                        <a:spcBef>
                          <a:spcPts val="0"/>
                        </a:spcBef>
                        <a:spcAft>
                          <a:spcPts val="0"/>
                        </a:spcAft>
                      </a:pPr>
                      <a:r>
                        <a:rPr lang="en-US" sz="2000">
                          <a:effectLst/>
                          <a:latin typeface="Times New Roman" pitchFamily="18" charset="0"/>
                          <a:cs typeface="Times New Roman" pitchFamily="18" charset="0"/>
                        </a:rPr>
                        <a:t>0(0%)</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38100" marR="38100">
                        <a:lnSpc>
                          <a:spcPts val="1600"/>
                        </a:lnSpc>
                        <a:spcBef>
                          <a:spcPts val="0"/>
                        </a:spcBef>
                        <a:spcAft>
                          <a:spcPts val="0"/>
                        </a:spcAft>
                      </a:pPr>
                      <a:r>
                        <a:rPr lang="en-US" sz="2000">
                          <a:effectLst/>
                          <a:latin typeface="Times New Roman" pitchFamily="18" charset="0"/>
                          <a:cs typeface="Times New Roman" pitchFamily="18" charset="0"/>
                        </a:rPr>
                        <a:t>40(31.74%</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38100">
                        <a:lnSpc>
                          <a:spcPts val="1600"/>
                        </a:lnSpc>
                        <a:spcBef>
                          <a:spcPts val="0"/>
                        </a:spcBef>
                        <a:spcAft>
                          <a:spcPts val="0"/>
                        </a:spcAft>
                      </a:pPr>
                      <a:r>
                        <a:rPr lang="en-US" sz="2000">
                          <a:effectLst/>
                          <a:latin typeface="Times New Roman" pitchFamily="18" charset="0"/>
                          <a:cs typeface="Times New Roman" pitchFamily="18" charset="0"/>
                        </a:rPr>
                        <a:t> </a:t>
                      </a:r>
                      <a:endParaRPr lang="en-US" sz="2000">
                        <a:solidFill>
                          <a:srgbClr val="000000"/>
                        </a:solidFill>
                        <a:effectLst/>
                        <a:latin typeface="Times New Roman" pitchFamily="18" charset="0"/>
                        <a:ea typeface="Calibri"/>
                        <a:cs typeface="Times New Roman" pitchFamily="18" charset="0"/>
                      </a:endParaRPr>
                    </a:p>
                  </a:txBody>
                  <a:tcPr marL="46464" marR="46464" marT="0" marB="0"/>
                </a:tc>
              </a:tr>
              <a:tr h="475513">
                <a:tc gridSpan="2">
                  <a:txBody>
                    <a:bodyPr/>
                    <a:lstStyle/>
                    <a:p>
                      <a:pPr marL="38100" marR="38100">
                        <a:lnSpc>
                          <a:spcPts val="1600"/>
                        </a:lnSpc>
                        <a:spcBef>
                          <a:spcPts val="0"/>
                        </a:spcBef>
                        <a:spcAft>
                          <a:spcPts val="0"/>
                        </a:spcAft>
                      </a:pPr>
                      <a:r>
                        <a:rPr lang="en-US" sz="2000">
                          <a:effectLst/>
                          <a:latin typeface="Times New Roman" pitchFamily="18" charset="0"/>
                          <a:cs typeface="Times New Roman" pitchFamily="18" charset="0"/>
                        </a:rPr>
                        <a:t>Total</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hMerge="1">
                  <a:txBody>
                    <a:bodyPr/>
                    <a:lstStyle/>
                    <a:p>
                      <a:endParaRPr lang="en-US"/>
                    </a:p>
                  </a:txBody>
                  <a:tcPr/>
                </a:tc>
                <a:tc>
                  <a:txBody>
                    <a:bodyPr/>
                    <a:lstStyle/>
                    <a:p>
                      <a:pPr marL="0" marR="38100">
                        <a:lnSpc>
                          <a:spcPts val="1600"/>
                        </a:lnSpc>
                        <a:spcBef>
                          <a:spcPts val="0"/>
                        </a:spcBef>
                        <a:spcAft>
                          <a:spcPts val="0"/>
                        </a:spcAft>
                      </a:pPr>
                      <a:r>
                        <a:rPr lang="en-US" sz="2000">
                          <a:effectLst/>
                          <a:latin typeface="Times New Roman" pitchFamily="18" charset="0"/>
                          <a:cs typeface="Times New Roman" pitchFamily="18" charset="0"/>
                        </a:rPr>
                        <a:t>73(100%)</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38100">
                        <a:lnSpc>
                          <a:spcPts val="1600"/>
                        </a:lnSpc>
                        <a:spcBef>
                          <a:spcPts val="0"/>
                        </a:spcBef>
                        <a:spcAft>
                          <a:spcPts val="0"/>
                        </a:spcAft>
                      </a:pPr>
                      <a:r>
                        <a:rPr lang="en-US" sz="2000">
                          <a:effectLst/>
                          <a:latin typeface="Times New Roman" pitchFamily="18" charset="0"/>
                          <a:cs typeface="Times New Roman" pitchFamily="18" charset="0"/>
                        </a:rPr>
                        <a:t>53(100%)</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38100">
                        <a:lnSpc>
                          <a:spcPts val="1600"/>
                        </a:lnSpc>
                        <a:spcBef>
                          <a:spcPts val="0"/>
                        </a:spcBef>
                        <a:spcAft>
                          <a:spcPts val="0"/>
                        </a:spcAft>
                      </a:pPr>
                      <a:r>
                        <a:rPr lang="en-US" sz="2000">
                          <a:effectLst/>
                          <a:latin typeface="Times New Roman" pitchFamily="18" charset="0"/>
                          <a:cs typeface="Times New Roman" pitchFamily="18" charset="0"/>
                        </a:rPr>
                        <a:t>126(100%)</a:t>
                      </a:r>
                      <a:endParaRPr lang="en-US" sz="2000">
                        <a:solidFill>
                          <a:srgbClr val="000000"/>
                        </a:solidFill>
                        <a:effectLst/>
                        <a:latin typeface="Times New Roman" pitchFamily="18" charset="0"/>
                        <a:ea typeface="Calibri"/>
                        <a:cs typeface="Times New Roman" pitchFamily="18" charset="0"/>
                      </a:endParaRPr>
                    </a:p>
                  </a:txBody>
                  <a:tcPr marL="46464" marR="46464" marT="0" marB="0"/>
                </a:tc>
                <a:tc>
                  <a:txBody>
                    <a:bodyPr/>
                    <a:lstStyle/>
                    <a:p>
                      <a:pPr marL="0" marR="38100">
                        <a:lnSpc>
                          <a:spcPts val="1600"/>
                        </a:lnSpc>
                        <a:spcBef>
                          <a:spcPts val="0"/>
                        </a:spcBef>
                        <a:spcAft>
                          <a:spcPts val="0"/>
                        </a:spcAft>
                      </a:pPr>
                      <a:r>
                        <a:rPr lang="en-US" sz="2000" u="sng" dirty="0">
                          <a:effectLst/>
                          <a:latin typeface="Times New Roman" pitchFamily="18" charset="0"/>
                          <a:cs typeface="Times New Roman" pitchFamily="18" charset="0"/>
                        </a:rPr>
                        <a:t>&lt;</a:t>
                      </a:r>
                      <a:r>
                        <a:rPr lang="en-US" sz="2000" dirty="0">
                          <a:effectLst/>
                          <a:latin typeface="Times New Roman" pitchFamily="18" charset="0"/>
                          <a:cs typeface="Times New Roman" pitchFamily="18" charset="0"/>
                        </a:rPr>
                        <a:t>0.001</a:t>
                      </a:r>
                      <a:endParaRPr lang="en-US" sz="2000" dirty="0">
                        <a:solidFill>
                          <a:srgbClr val="000000"/>
                        </a:solidFill>
                        <a:effectLst/>
                        <a:latin typeface="Times New Roman" pitchFamily="18" charset="0"/>
                        <a:ea typeface="Calibri"/>
                        <a:cs typeface="Times New Roman" pitchFamily="18" charset="0"/>
                      </a:endParaRPr>
                    </a:p>
                  </a:txBody>
                  <a:tcPr marL="46464" marR="46464" marT="0" marB="0"/>
                </a:tc>
              </a:tr>
            </a:tbl>
          </a:graphicData>
        </a:graphic>
      </p:graphicFrame>
    </p:spTree>
    <p:extLst>
      <p:ext uri="{BB962C8B-B14F-4D97-AF65-F5344CB8AC3E}">
        <p14:creationId xmlns:p14="http://schemas.microsoft.com/office/powerpoint/2010/main" val="1247489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marL="0" indent="0" algn="ctr">
              <a:buNone/>
            </a:pPr>
            <a:r>
              <a:rPr lang="en-US" sz="2800" b="1" dirty="0">
                <a:latin typeface="Times New Roman" pitchFamily="18" charset="0"/>
                <a:cs typeface="Times New Roman" pitchFamily="18" charset="0"/>
              </a:rPr>
              <a:t>1.2. Statement of the Problem </a:t>
            </a:r>
          </a:p>
          <a:p>
            <a:pPr algn="just">
              <a:lnSpc>
                <a:spcPct val="200000"/>
              </a:lnSpc>
              <a:buFont typeface="Wingdings" pitchFamily="2" charset="2"/>
              <a:buChar char="q"/>
            </a:pPr>
            <a:r>
              <a:rPr lang="en-US" sz="2400" dirty="0">
                <a:latin typeface="Times New Roman" pitchFamily="18" charset="0"/>
                <a:cs typeface="Times New Roman" pitchFamily="18" charset="0"/>
              </a:rPr>
              <a:t>Dairy cattle production systems are an important part of livestock keeping in many parts of the </a:t>
            </a:r>
            <a:r>
              <a:rPr lang="en-US" sz="2400" dirty="0" smtClean="0">
                <a:latin typeface="Times New Roman" pitchFamily="18" charset="0"/>
                <a:cs typeface="Times New Roman" pitchFamily="18" charset="0"/>
              </a:rPr>
              <a:t>world, it provides </a:t>
            </a:r>
            <a:r>
              <a:rPr lang="en-US" sz="2400" dirty="0">
                <a:latin typeface="Times New Roman" pitchFamily="18" charset="0"/>
                <a:cs typeface="Times New Roman" pitchFamily="18" charset="0"/>
              </a:rPr>
              <a:t>milk, meat, manure, and other products that are essential for rural and urban communities. </a:t>
            </a:r>
            <a:endParaRPr lang="en-US" sz="2400" dirty="0" smtClean="0">
              <a:latin typeface="Times New Roman" pitchFamily="18" charset="0"/>
              <a:cs typeface="Times New Roman" pitchFamily="18" charset="0"/>
            </a:endParaRPr>
          </a:p>
          <a:p>
            <a:pPr algn="just">
              <a:lnSpc>
                <a:spcPct val="200000"/>
              </a:lnSpc>
              <a:buFont typeface="Wingdings" pitchFamily="2" charset="2"/>
              <a:buChar char="ü"/>
            </a:pPr>
            <a:r>
              <a:rPr lang="en-US" sz="2400" dirty="0" smtClean="0">
                <a:latin typeface="Times New Roman" pitchFamily="18" charset="0"/>
                <a:cs typeface="Times New Roman" pitchFamily="18" charset="0"/>
              </a:rPr>
              <a:t>However</a:t>
            </a:r>
            <a:r>
              <a:rPr lang="en-US" sz="2400" dirty="0">
                <a:latin typeface="Times New Roman" pitchFamily="18" charset="0"/>
                <a:cs typeface="Times New Roman" pitchFamily="18" charset="0"/>
              </a:rPr>
              <a:t>, dairy development has been hampered by a number of </a:t>
            </a:r>
            <a:r>
              <a:rPr lang="en-US" sz="2400" b="1" dirty="0">
                <a:solidFill>
                  <a:srgbClr val="00B050"/>
                </a:solidFill>
                <a:latin typeface="Times New Roman" pitchFamily="18" charset="0"/>
                <a:cs typeface="Times New Roman" pitchFamily="18" charset="0"/>
              </a:rPr>
              <a:t>constraints</a:t>
            </a:r>
            <a:r>
              <a:rPr lang="en-US" sz="2400" dirty="0">
                <a:latin typeface="Times New Roman" pitchFamily="18" charset="0"/>
                <a:cs typeface="Times New Roman" pitchFamily="18" charset="0"/>
              </a:rPr>
              <a:t>, including genotype, feed resources, access to services, and marketing (</a:t>
            </a:r>
            <a:r>
              <a:rPr lang="en-US" sz="2400" dirty="0" err="1">
                <a:latin typeface="Times New Roman" pitchFamily="18" charset="0"/>
                <a:cs typeface="Times New Roman" pitchFamily="18" charset="0"/>
              </a:rPr>
              <a:t>Herrero</a:t>
            </a:r>
            <a:r>
              <a:rPr lang="en-US" sz="2400" dirty="0">
                <a:latin typeface="Times New Roman" pitchFamily="18" charset="0"/>
                <a:cs typeface="Times New Roman" pitchFamily="18" charset="0"/>
              </a:rPr>
              <a:t> </a:t>
            </a:r>
            <a:r>
              <a:rPr lang="en-US" sz="2400" i="1" dirty="0">
                <a:latin typeface="Times New Roman" pitchFamily="18" charset="0"/>
                <a:cs typeface="Times New Roman" pitchFamily="18" charset="0"/>
              </a:rPr>
              <a:t>et al</a:t>
            </a:r>
            <a:r>
              <a:rPr lang="en-US" sz="2400" dirty="0">
                <a:latin typeface="Times New Roman" pitchFamily="18" charset="0"/>
                <a:cs typeface="Times New Roman" pitchFamily="18" charset="0"/>
              </a:rPr>
              <a:t>., 2013). </a:t>
            </a:r>
          </a:p>
        </p:txBody>
      </p:sp>
    </p:spTree>
    <p:extLst>
      <p:ext uri="{BB962C8B-B14F-4D97-AF65-F5344CB8AC3E}">
        <p14:creationId xmlns:p14="http://schemas.microsoft.com/office/powerpoint/2010/main" val="27556670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60090825"/>
              </p:ext>
            </p:extLst>
          </p:nvPr>
        </p:nvGraphicFramePr>
        <p:xfrm>
          <a:off x="228600" y="473081"/>
          <a:ext cx="8534399" cy="7153276"/>
        </p:xfrm>
        <a:graphic>
          <a:graphicData uri="http://schemas.openxmlformats.org/drawingml/2006/table">
            <a:tbl>
              <a:tblPr firstRow="1" firstCol="1" bandRow="1">
                <a:tableStyleId>{5C22544A-7EE6-4342-B048-85BDC9FD1C3A}</a:tableStyleId>
              </a:tblPr>
              <a:tblGrid>
                <a:gridCol w="2287673"/>
                <a:gridCol w="684127"/>
                <a:gridCol w="762000"/>
                <a:gridCol w="685800"/>
                <a:gridCol w="914400"/>
                <a:gridCol w="762000"/>
                <a:gridCol w="635396"/>
                <a:gridCol w="490339"/>
                <a:gridCol w="824563"/>
                <a:gridCol w="488101"/>
              </a:tblGrid>
              <a:tr h="441319">
                <a:tc>
                  <a:txBody>
                    <a:bodyPr/>
                    <a:lstStyle/>
                    <a:p>
                      <a:pPr marL="0" marR="0">
                        <a:lnSpc>
                          <a:spcPct val="115000"/>
                        </a:lnSpc>
                        <a:spcBef>
                          <a:spcPts val="0"/>
                        </a:spcBef>
                        <a:spcAft>
                          <a:spcPts val="0"/>
                        </a:spcAft>
                      </a:pPr>
                      <a:r>
                        <a:rPr lang="en-US" sz="2000" dirty="0">
                          <a:effectLst/>
                          <a:latin typeface="Times New Roman" pitchFamily="18" charset="0"/>
                          <a:cs typeface="Times New Roman" pitchFamily="18" charset="0"/>
                        </a:rPr>
                        <a:t> </a:t>
                      </a:r>
                      <a:endParaRPr lang="en-US" sz="2000" dirty="0">
                        <a:effectLst/>
                        <a:latin typeface="Times New Roman" pitchFamily="18" charset="0"/>
                        <a:ea typeface="Calibri"/>
                        <a:cs typeface="Times New Roman" pitchFamily="18" charset="0"/>
                      </a:endParaRPr>
                    </a:p>
                  </a:txBody>
                  <a:tcPr marL="68580" marR="68580" marT="0" marB="0" anchor="b"/>
                </a:tc>
                <a:tc gridSpan="9">
                  <a:txBody>
                    <a:bodyPr/>
                    <a:lstStyle/>
                    <a:p>
                      <a:pPr marL="0" marR="0" algn="ctr">
                        <a:lnSpc>
                          <a:spcPct val="115000"/>
                        </a:lnSpc>
                        <a:spcBef>
                          <a:spcPts val="0"/>
                        </a:spcBef>
                        <a:spcAft>
                          <a:spcPts val="0"/>
                        </a:spcAft>
                      </a:pPr>
                      <a:r>
                        <a:rPr lang="en-US" sz="2400" dirty="0" smtClean="0">
                          <a:effectLst/>
                          <a:latin typeface="Times New Roman" pitchFamily="18" charset="0"/>
                          <a:cs typeface="Times New Roman" pitchFamily="18" charset="0"/>
                        </a:rPr>
                        <a:t>Agro-ecology</a:t>
                      </a:r>
                      <a:endParaRPr lang="en-US" sz="2400" dirty="0">
                        <a:effectLst/>
                        <a:latin typeface="Times New Roman" pitchFamily="18" charset="0"/>
                        <a:ea typeface="Calibri"/>
                        <a:cs typeface="Times New Roman" pitchFamily="18" charset="0"/>
                      </a:endParaRPr>
                    </a:p>
                    <a:p>
                      <a:pPr marL="0" marR="0" algn="r">
                        <a:lnSpc>
                          <a:spcPct val="115000"/>
                        </a:lnSpc>
                        <a:spcBef>
                          <a:spcPts val="0"/>
                        </a:spcBef>
                        <a:spcAft>
                          <a:spcPts val="0"/>
                        </a:spcAft>
                      </a:pPr>
                      <a:r>
                        <a:rPr lang="en-US" sz="2400" dirty="0">
                          <a:effectLst/>
                          <a:latin typeface="Times New Roman" pitchFamily="18" charset="0"/>
                          <a:cs typeface="Times New Roman" pitchFamily="18" charset="0"/>
                        </a:rPr>
                        <a:t> </a:t>
                      </a:r>
                      <a:endParaRPr lang="en-US" sz="2400" dirty="0">
                        <a:effectLst/>
                        <a:latin typeface="Times New Roman" pitchFamily="18" charset="0"/>
                        <a:ea typeface="Calibri"/>
                        <a:cs typeface="Times New Roman"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r">
                        <a:lnSpc>
                          <a:spcPct val="115000"/>
                        </a:lnSpc>
                        <a:spcBef>
                          <a:spcPts val="0"/>
                        </a:spcBef>
                        <a:spcAft>
                          <a:spcPts val="0"/>
                        </a:spcAft>
                      </a:pPr>
                      <a:endParaRPr lang="en-US" sz="2400">
                        <a:effectLst/>
                        <a:latin typeface="Times New Roman" pitchFamily="18" charset="0"/>
                        <a:ea typeface="Calibri"/>
                        <a:cs typeface="Times New Roman" pitchFamily="18" charset="0"/>
                      </a:endParaRPr>
                    </a:p>
                  </a:txBody>
                  <a:tcPr marL="68580" marR="68580" marT="0" marB="0" anchor="ctr"/>
                </a:tc>
                <a:tc hMerge="1">
                  <a:txBody>
                    <a:bodyPr/>
                    <a:lstStyle/>
                    <a:p>
                      <a:pPr marL="0" marR="0">
                        <a:lnSpc>
                          <a:spcPct val="115000"/>
                        </a:lnSpc>
                        <a:spcBef>
                          <a:spcPts val="0"/>
                        </a:spcBef>
                        <a:spcAft>
                          <a:spcPts val="0"/>
                        </a:spcAft>
                      </a:pPr>
                      <a:endParaRPr lang="en-US" sz="2400" dirty="0">
                        <a:effectLst/>
                        <a:latin typeface="Times New Roman" pitchFamily="18" charset="0"/>
                        <a:ea typeface="Calibri"/>
                        <a:cs typeface="Times New Roman" pitchFamily="18" charset="0"/>
                      </a:endParaRPr>
                    </a:p>
                  </a:txBody>
                  <a:tcPr marL="68580" marR="68580" marT="0" marB="0" anchor="ctr"/>
                </a:tc>
                <a:tc hMerge="1">
                  <a:txBody>
                    <a:bodyPr/>
                    <a:lstStyle/>
                    <a:p>
                      <a:pPr>
                        <a:lnSpc>
                          <a:spcPct val="115000"/>
                        </a:lnSpc>
                      </a:pPr>
                      <a:endParaRPr lang="en-US" sz="2400">
                        <a:effectLst/>
                        <a:latin typeface="Times New Roman" pitchFamily="18" charset="0"/>
                        <a:cs typeface="Times New Roman" pitchFamily="18" charset="0"/>
                      </a:endParaRPr>
                    </a:p>
                  </a:txBody>
                  <a:tcPr marL="68580" marR="68580" marT="0" marB="0" anchor="b"/>
                </a:tc>
              </a:tr>
              <a:tr h="508565">
                <a:tc>
                  <a:txBody>
                    <a:bodyPr/>
                    <a:lstStyle/>
                    <a:p>
                      <a:pPr marL="0" marR="0" algn="ctr">
                        <a:lnSpc>
                          <a:spcPct val="115000"/>
                        </a:lnSpc>
                        <a:spcBef>
                          <a:spcPts val="0"/>
                        </a:spcBef>
                        <a:spcAft>
                          <a:spcPts val="0"/>
                        </a:spcAft>
                      </a:pPr>
                      <a:r>
                        <a:rPr lang="en-US" sz="2000" dirty="0" smtClean="0">
                          <a:effectLst/>
                          <a:latin typeface="Times New Roman" pitchFamily="18" charset="0"/>
                          <a:cs typeface="Times New Roman" pitchFamily="18" charset="0"/>
                        </a:rPr>
                        <a:t>Variables </a:t>
                      </a:r>
                      <a:endParaRPr lang="en-US" sz="2000" dirty="0">
                        <a:effectLst/>
                        <a:latin typeface="Times New Roman" pitchFamily="18" charset="0"/>
                        <a:ea typeface="Calibri"/>
                        <a:cs typeface="Times New Roman" pitchFamily="18" charset="0"/>
                      </a:endParaRPr>
                    </a:p>
                  </a:txBody>
                  <a:tcPr marL="68580" marR="68580" marT="0" marB="0" anchor="ctr">
                    <a:lnB w="12700" cap="flat" cmpd="sng" algn="ctr">
                      <a:solidFill>
                        <a:schemeClr val="tx1"/>
                      </a:solidFill>
                      <a:prstDash val="solid"/>
                      <a:round/>
                      <a:headEnd type="none" w="med" len="med"/>
                      <a:tailEnd type="none" w="med" len="med"/>
                    </a:lnB>
                  </a:tcPr>
                </a:tc>
                <a:tc gridSpan="3">
                  <a:txBody>
                    <a:bodyPr/>
                    <a:lstStyle/>
                    <a:p>
                      <a:pPr marL="0" marR="0" algn="r">
                        <a:lnSpc>
                          <a:spcPct val="115000"/>
                        </a:lnSpc>
                        <a:spcBef>
                          <a:spcPts val="0"/>
                        </a:spcBef>
                        <a:spcAft>
                          <a:spcPts val="0"/>
                        </a:spcAft>
                      </a:pPr>
                      <a:r>
                        <a:rPr lang="en-US" sz="2400" dirty="0" smtClean="0">
                          <a:solidFill>
                            <a:srgbClr val="FF0000"/>
                          </a:solidFill>
                          <a:effectLst/>
                          <a:latin typeface="Times New Roman" pitchFamily="18" charset="0"/>
                          <a:cs typeface="Times New Roman" pitchFamily="18" charset="0"/>
                        </a:rPr>
                        <a:t>ML   </a:t>
                      </a:r>
                      <a:endParaRPr lang="en-US" sz="2400" dirty="0">
                        <a:solidFill>
                          <a:srgbClr val="FF0000"/>
                        </a:solidFill>
                        <a:effectLst/>
                        <a:latin typeface="Times New Roman" pitchFamily="18" charset="0"/>
                        <a:ea typeface="Calibri"/>
                        <a:cs typeface="Times New Roman" pitchFamily="18" charset="0"/>
                      </a:endParaRPr>
                    </a:p>
                    <a:p>
                      <a:pPr marL="0" marR="0" algn="r">
                        <a:lnSpc>
                          <a:spcPct val="115000"/>
                        </a:lnSpc>
                        <a:spcBef>
                          <a:spcPts val="0"/>
                        </a:spcBef>
                        <a:spcAft>
                          <a:spcPts val="0"/>
                        </a:spcAft>
                      </a:pPr>
                      <a:r>
                        <a:rPr lang="en-US" sz="2400" dirty="0" smtClean="0">
                          <a:solidFill>
                            <a:srgbClr val="FF0000"/>
                          </a:solidFill>
                          <a:effectLst/>
                          <a:latin typeface="Times New Roman" pitchFamily="18" charset="0"/>
                          <a:cs typeface="Times New Roman" pitchFamily="18" charset="0"/>
                        </a:rPr>
                        <a:t>  </a:t>
                      </a:r>
                      <a:endParaRPr lang="en-US" sz="2400" dirty="0">
                        <a:solidFill>
                          <a:srgbClr val="FF0000"/>
                        </a:solidFill>
                        <a:effectLst/>
                        <a:latin typeface="Times New Roman" pitchFamily="18" charset="0"/>
                        <a:ea typeface="Calibri"/>
                        <a:cs typeface="Times New Roman" pitchFamily="18" charset="0"/>
                      </a:endParaRPr>
                    </a:p>
                    <a:p>
                      <a:pPr marL="0" marR="0" algn="r">
                        <a:lnSpc>
                          <a:spcPct val="115000"/>
                        </a:lnSpc>
                        <a:spcBef>
                          <a:spcPts val="0"/>
                        </a:spcBef>
                        <a:spcAft>
                          <a:spcPts val="0"/>
                        </a:spcAft>
                      </a:pPr>
                      <a:r>
                        <a:rPr lang="en-US" sz="2400" dirty="0" smtClean="0">
                          <a:solidFill>
                            <a:srgbClr val="FF0000"/>
                          </a:solidFill>
                          <a:effectLst/>
                          <a:latin typeface="Times New Roman" pitchFamily="18" charset="0"/>
                          <a:cs typeface="Times New Roman" pitchFamily="18" charset="0"/>
                        </a:rPr>
                        <a:t> </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pPr marL="0" marR="0" algn="r">
                        <a:lnSpc>
                          <a:spcPct val="115000"/>
                        </a:lnSpc>
                        <a:spcBef>
                          <a:spcPts val="0"/>
                        </a:spcBef>
                        <a:spcAft>
                          <a:spcPts val="0"/>
                        </a:spcAft>
                      </a:pP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pPr marL="0" marR="0" algn="r">
                        <a:lnSpc>
                          <a:spcPct val="115000"/>
                        </a:lnSpc>
                        <a:spcBef>
                          <a:spcPts val="0"/>
                        </a:spcBef>
                        <a:spcAft>
                          <a:spcPts val="0"/>
                        </a:spcAft>
                      </a:pP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lnB w="12700" cap="flat" cmpd="sng" algn="ctr">
                      <a:solidFill>
                        <a:schemeClr val="tx1"/>
                      </a:solidFill>
                      <a:prstDash val="solid"/>
                      <a:round/>
                      <a:headEnd type="none" w="med" len="med"/>
                      <a:tailEnd type="none" w="med" len="med"/>
                    </a:lnB>
                  </a:tcPr>
                </a:tc>
                <a:tc gridSpan="3">
                  <a:txBody>
                    <a:bodyPr/>
                    <a:lstStyle/>
                    <a:p>
                      <a:pPr marL="0" marR="0">
                        <a:lnSpc>
                          <a:spcPct val="115000"/>
                        </a:lnSpc>
                        <a:spcBef>
                          <a:spcPts val="0"/>
                        </a:spcBef>
                        <a:spcAft>
                          <a:spcPts val="0"/>
                        </a:spcAft>
                      </a:pPr>
                      <a:r>
                        <a:rPr lang="en-US" sz="2400" dirty="0" smtClean="0">
                          <a:solidFill>
                            <a:srgbClr val="0070C0"/>
                          </a:solidFill>
                          <a:effectLst/>
                          <a:latin typeface="Times New Roman" pitchFamily="18" charset="0"/>
                          <a:cs typeface="Times New Roman" pitchFamily="18" charset="0"/>
                        </a:rPr>
                        <a:t>LL </a:t>
                      </a:r>
                      <a:endParaRPr lang="en-US" sz="2400" dirty="0">
                        <a:solidFill>
                          <a:srgbClr val="0070C0"/>
                        </a:solidFill>
                        <a:effectLst/>
                        <a:latin typeface="Times New Roman" pitchFamily="18" charset="0"/>
                        <a:ea typeface="Calibri"/>
                        <a:cs typeface="Times New Roman" pitchFamily="18" charset="0"/>
                      </a:endParaRPr>
                    </a:p>
                    <a:p>
                      <a:pPr marL="0" marR="0">
                        <a:lnSpc>
                          <a:spcPct val="115000"/>
                        </a:lnSpc>
                        <a:spcBef>
                          <a:spcPts val="0"/>
                        </a:spcBef>
                        <a:spcAft>
                          <a:spcPts val="0"/>
                        </a:spcAft>
                      </a:pPr>
                      <a:r>
                        <a:rPr lang="en-US" sz="2400" dirty="0" smtClean="0">
                          <a:solidFill>
                            <a:srgbClr val="0070C0"/>
                          </a:solidFill>
                          <a:effectLst/>
                          <a:latin typeface="Times New Roman" pitchFamily="18" charset="0"/>
                          <a:cs typeface="Times New Roman" pitchFamily="18" charset="0"/>
                        </a:rPr>
                        <a:t>  </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b">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2400" dirty="0" smtClean="0">
                          <a:effectLst/>
                          <a:latin typeface="Times New Roman" pitchFamily="18" charset="0"/>
                          <a:cs typeface="Times New Roman" pitchFamily="18" charset="0"/>
                        </a:rPr>
                        <a:t>Overall</a:t>
                      </a:r>
                      <a:endParaRPr lang="en-US" sz="2400" dirty="0">
                        <a:solidFill>
                          <a:srgbClr val="7030A0"/>
                        </a:solidFill>
                        <a:effectLst/>
                        <a:latin typeface="Times New Roman" pitchFamily="18" charset="0"/>
                        <a:ea typeface="Calibri"/>
                        <a:cs typeface="Times New Roman"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pPr marL="0" marR="0">
                        <a:lnSpc>
                          <a:spcPct val="115000"/>
                        </a:lnSpc>
                        <a:spcBef>
                          <a:spcPts val="0"/>
                        </a:spcBef>
                        <a:spcAft>
                          <a:spcPts val="0"/>
                        </a:spcAft>
                      </a:pPr>
                      <a:endParaRPr lang="en-US" sz="2400" dirty="0">
                        <a:solidFill>
                          <a:srgbClr val="7030A0"/>
                        </a:solidFill>
                        <a:effectLst/>
                        <a:latin typeface="Times New Roman" pitchFamily="18" charset="0"/>
                        <a:ea typeface="Calibri"/>
                        <a:cs typeface="Times New Roman"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pPr marL="0" marR="0">
                        <a:lnSpc>
                          <a:spcPct val="115000"/>
                        </a:lnSpc>
                        <a:spcBef>
                          <a:spcPts val="0"/>
                        </a:spcBef>
                        <a:spcAft>
                          <a:spcPts val="0"/>
                        </a:spcAft>
                      </a:pPr>
                      <a:endParaRPr lang="en-US" sz="2400">
                        <a:solidFill>
                          <a:srgbClr val="7030A0"/>
                        </a:solidFill>
                        <a:effectLst/>
                        <a:latin typeface="Times New Roman" pitchFamily="18" charset="0"/>
                        <a:ea typeface="Calibri"/>
                        <a:cs typeface="Times New Roman" pitchFamily="18" charset="0"/>
                      </a:endParaRPr>
                    </a:p>
                  </a:txBody>
                  <a:tcPr marL="68580" marR="68580" marT="0" marB="0" anchor="ctr">
                    <a:lnB w="12700" cap="flat" cmpd="sng" algn="ctr">
                      <a:solidFill>
                        <a:schemeClr val="tx1"/>
                      </a:solidFill>
                      <a:prstDash val="solid"/>
                      <a:round/>
                      <a:headEnd type="none" w="med" len="med"/>
                      <a:tailEnd type="none" w="med" len="med"/>
                    </a:lnB>
                  </a:tcPr>
                </a:tc>
              </a:tr>
              <a:tr h="465893">
                <a:tc rowSpan="2">
                  <a:txBody>
                    <a:bodyPr/>
                    <a:lstStyle/>
                    <a:p>
                      <a:pPr marL="342900" marR="0" lvl="0" indent="-342900">
                        <a:lnSpc>
                          <a:spcPct val="115000"/>
                        </a:lnSpc>
                        <a:spcBef>
                          <a:spcPts val="0"/>
                        </a:spcBef>
                        <a:spcAft>
                          <a:spcPts val="0"/>
                        </a:spcAft>
                        <a:buFont typeface="Wingdings"/>
                        <a:buChar char=""/>
                      </a:pPr>
                      <a:r>
                        <a:rPr lang="en-US" sz="2000" dirty="0">
                          <a:effectLst/>
                          <a:latin typeface="Times New Roman" pitchFamily="18" charset="0"/>
                          <a:cs typeface="Times New Roman" pitchFamily="18" charset="0"/>
                        </a:rPr>
                        <a:t>Shortage  of feed</a:t>
                      </a:r>
                      <a:endParaRPr lang="en-US" sz="2000" dirty="0">
                        <a:effectLst/>
                        <a:latin typeface="Times New Roman" pitchFamily="18" charset="0"/>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r">
                        <a:lnSpc>
                          <a:spcPct val="115000"/>
                        </a:lnSpc>
                        <a:spcBef>
                          <a:spcPts val="0"/>
                        </a:spcBef>
                        <a:spcAft>
                          <a:spcPts val="0"/>
                        </a:spcAft>
                      </a:pPr>
                      <a:r>
                        <a:rPr lang="en-US" sz="2400" dirty="0" smtClean="0">
                          <a:solidFill>
                            <a:srgbClr val="FF0000"/>
                          </a:solidFill>
                          <a:effectLst/>
                          <a:latin typeface="Times New Roman" pitchFamily="18" charset="0"/>
                          <a:cs typeface="Times New Roman" pitchFamily="18" charset="0"/>
                        </a:rPr>
                        <a:t>Sum</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r">
                        <a:lnSpc>
                          <a:spcPct val="115000"/>
                        </a:lnSpc>
                        <a:spcBef>
                          <a:spcPts val="0"/>
                        </a:spcBef>
                        <a:spcAft>
                          <a:spcPts val="0"/>
                        </a:spcAft>
                      </a:pPr>
                      <a:r>
                        <a:rPr lang="en-US" sz="2400" dirty="0" smtClean="0">
                          <a:solidFill>
                            <a:srgbClr val="FF0000"/>
                          </a:solidFill>
                          <a:effectLst/>
                          <a:latin typeface="Times New Roman" pitchFamily="18" charset="0"/>
                          <a:cs typeface="Times New Roman" pitchFamily="18" charset="0"/>
                        </a:rPr>
                        <a:t>Index</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r">
                        <a:lnSpc>
                          <a:spcPct val="115000"/>
                        </a:lnSpc>
                        <a:spcBef>
                          <a:spcPts val="0"/>
                        </a:spcBef>
                        <a:spcAft>
                          <a:spcPts val="0"/>
                        </a:spcAft>
                      </a:pPr>
                      <a:r>
                        <a:rPr lang="en-US" sz="2400" dirty="0" smtClean="0">
                          <a:solidFill>
                            <a:srgbClr val="FF0000"/>
                          </a:solidFill>
                          <a:effectLst/>
                          <a:latin typeface="Times New Roman" pitchFamily="18" charset="0"/>
                          <a:cs typeface="Times New Roman" pitchFamily="18" charset="0"/>
                        </a:rPr>
                        <a:t>Ran</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nSpc>
                          <a:spcPct val="115000"/>
                        </a:lnSpc>
                        <a:spcBef>
                          <a:spcPts val="0"/>
                        </a:spcBef>
                        <a:spcAft>
                          <a:spcPts val="0"/>
                        </a:spcAft>
                      </a:pPr>
                      <a:r>
                        <a:rPr lang="en-US" sz="2400" dirty="0" smtClean="0">
                          <a:solidFill>
                            <a:srgbClr val="0070C0"/>
                          </a:solidFill>
                          <a:effectLst/>
                          <a:latin typeface="Times New Roman" pitchFamily="18" charset="0"/>
                          <a:cs typeface="Times New Roman" pitchFamily="18" charset="0"/>
                        </a:rPr>
                        <a:t>Sum</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b">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2400" dirty="0" err="1" smtClean="0">
                          <a:solidFill>
                            <a:srgbClr val="0070C0"/>
                          </a:solidFill>
                          <a:effectLst/>
                          <a:latin typeface="Times New Roman" pitchFamily="18" charset="0"/>
                          <a:cs typeface="Times New Roman" pitchFamily="18" charset="0"/>
                        </a:rPr>
                        <a:t>Ind</a:t>
                      </a:r>
                      <a:r>
                        <a:rPr lang="en-US" sz="2400" dirty="0" smtClean="0">
                          <a:solidFill>
                            <a:srgbClr val="0070C0"/>
                          </a:solidFill>
                          <a:effectLst/>
                          <a:latin typeface="Times New Roman" pitchFamily="18" charset="0"/>
                          <a:cs typeface="Times New Roman" pitchFamily="18" charset="0"/>
                        </a:rPr>
                        <a:t> </a:t>
                      </a:r>
                      <a:endParaRPr lang="en-US" sz="2400" dirty="0" smtClean="0">
                        <a:solidFill>
                          <a:srgbClr val="0070C0"/>
                        </a:solidFill>
                        <a:effectLst/>
                        <a:latin typeface="Times New Roman" pitchFamily="18" charset="0"/>
                        <a:ea typeface="Calibri"/>
                        <a:cs typeface="Times New Roman" pitchFamily="18" charset="0"/>
                      </a:endParaRPr>
                    </a:p>
                    <a:p>
                      <a:pPr marL="0" marR="0">
                        <a:lnSpc>
                          <a:spcPct val="115000"/>
                        </a:lnSpc>
                        <a:spcBef>
                          <a:spcPts val="0"/>
                        </a:spcBef>
                        <a:spcAft>
                          <a:spcPts val="0"/>
                        </a:spcAft>
                      </a:pP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b">
                    <a:lnT w="12700" cap="flat" cmpd="sng" algn="ctr">
                      <a:solidFill>
                        <a:schemeClr val="tx1"/>
                      </a:solidFill>
                      <a:prstDash val="solid"/>
                      <a:round/>
                      <a:headEnd type="none" w="med" len="med"/>
                      <a:tailEnd type="none" w="med" len="med"/>
                    </a:lnT>
                  </a:tcPr>
                </a:tc>
                <a:tc>
                  <a:txBody>
                    <a:bodyPr/>
                    <a:lstStyle/>
                    <a:p>
                      <a:pPr marL="0" marR="0">
                        <a:lnSpc>
                          <a:spcPct val="115000"/>
                        </a:lnSpc>
                        <a:spcBef>
                          <a:spcPts val="0"/>
                        </a:spcBef>
                        <a:spcAft>
                          <a:spcPts val="0"/>
                        </a:spcAft>
                      </a:pPr>
                      <a:r>
                        <a:rPr lang="en-US" sz="2400" dirty="0" smtClean="0">
                          <a:solidFill>
                            <a:srgbClr val="0070C0"/>
                          </a:solidFill>
                          <a:effectLst/>
                          <a:latin typeface="Times New Roman" pitchFamily="18" charset="0"/>
                          <a:cs typeface="Times New Roman" pitchFamily="18" charset="0"/>
                        </a:rPr>
                        <a:t>Ra</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b">
                    <a:lnT w="12700" cap="flat" cmpd="sng" algn="ctr">
                      <a:solidFill>
                        <a:schemeClr val="tx1"/>
                      </a:solidFill>
                      <a:prstDash val="solid"/>
                      <a:round/>
                      <a:headEnd type="none" w="med" len="med"/>
                      <a:tailEnd type="none" w="med" len="med"/>
                    </a:lnT>
                  </a:tcPr>
                </a:tc>
                <a:tc>
                  <a:txBody>
                    <a:bodyPr/>
                    <a:lstStyle/>
                    <a:p>
                      <a:pPr marL="0" marR="0">
                        <a:lnSpc>
                          <a:spcPct val="115000"/>
                        </a:lnSpc>
                        <a:spcBef>
                          <a:spcPts val="0"/>
                        </a:spcBef>
                        <a:spcAft>
                          <a:spcPts val="0"/>
                        </a:spcAft>
                      </a:pPr>
                      <a:r>
                        <a:rPr lang="en-US" sz="2400" dirty="0" smtClean="0">
                          <a:solidFill>
                            <a:srgbClr val="0070C0"/>
                          </a:solidFill>
                          <a:effectLst/>
                          <a:latin typeface="Times New Roman" pitchFamily="18" charset="0"/>
                          <a:cs typeface="Times New Roman" pitchFamily="18" charset="0"/>
                        </a:rPr>
                        <a:t>Su</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2400" dirty="0" err="1" smtClean="0">
                          <a:solidFill>
                            <a:srgbClr val="0070C0"/>
                          </a:solidFill>
                          <a:effectLst/>
                          <a:latin typeface="Times New Roman" pitchFamily="18" charset="0"/>
                          <a:cs typeface="Times New Roman" pitchFamily="18" charset="0"/>
                        </a:rPr>
                        <a:t>Ind</a:t>
                      </a:r>
                      <a:r>
                        <a:rPr lang="en-US" sz="2400" dirty="0" smtClean="0">
                          <a:solidFill>
                            <a:srgbClr val="0070C0"/>
                          </a:solidFill>
                          <a:effectLst/>
                          <a:latin typeface="Times New Roman" pitchFamily="18" charset="0"/>
                          <a:cs typeface="Times New Roman" pitchFamily="18" charset="0"/>
                        </a:rPr>
                        <a:t> </a:t>
                      </a:r>
                      <a:endParaRPr lang="en-US" sz="2400" dirty="0" smtClean="0">
                        <a:solidFill>
                          <a:srgbClr val="0070C0"/>
                        </a:solidFill>
                        <a:effectLst/>
                        <a:latin typeface="Times New Roman" pitchFamily="18" charset="0"/>
                        <a:ea typeface="Calibri"/>
                        <a:cs typeface="Times New Roman" pitchFamily="18" charset="0"/>
                      </a:endParaRPr>
                    </a:p>
                  </a:txBody>
                  <a:tcPr marL="68580" marR="68580" marT="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a:lnSpc>
                          <a:spcPct val="115000"/>
                        </a:lnSpc>
                        <a:spcBef>
                          <a:spcPts val="0"/>
                        </a:spcBef>
                        <a:spcAft>
                          <a:spcPts val="0"/>
                        </a:spcAft>
                      </a:pPr>
                      <a:r>
                        <a:rPr lang="en-US" sz="2400" dirty="0" smtClean="0">
                          <a:solidFill>
                            <a:srgbClr val="0070C0"/>
                          </a:solidFill>
                          <a:effectLst/>
                          <a:latin typeface="Times New Roman" pitchFamily="18" charset="0"/>
                          <a:cs typeface="Times New Roman" pitchFamily="18" charset="0"/>
                        </a:rPr>
                        <a:t>Ra</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b">
                    <a:lnT w="12700" cap="flat" cmpd="sng" algn="ctr">
                      <a:solidFill>
                        <a:schemeClr val="tx1"/>
                      </a:solidFill>
                      <a:prstDash val="solid"/>
                      <a:round/>
                      <a:headEnd type="none" w="med" len="med"/>
                      <a:tailEnd type="none" w="med" len="med"/>
                    </a:lnT>
                  </a:tcPr>
                </a:tc>
              </a:tr>
              <a:tr h="734117">
                <a:tc vMerge="1">
                  <a:txBody>
                    <a:bodyPr/>
                    <a:lstStyle/>
                    <a:p>
                      <a:pPr marL="342900" marR="0" lvl="0" indent="-342900">
                        <a:lnSpc>
                          <a:spcPct val="115000"/>
                        </a:lnSpc>
                        <a:spcBef>
                          <a:spcPts val="0"/>
                        </a:spcBef>
                        <a:spcAft>
                          <a:spcPts val="0"/>
                        </a:spcAft>
                        <a:buFont typeface="Wingdings"/>
                        <a:buChar char=""/>
                      </a:pPr>
                      <a:endParaRPr lang="en-US" sz="2000" dirty="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398</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a:solidFill>
                            <a:srgbClr val="FF0000"/>
                          </a:solidFill>
                          <a:effectLst/>
                          <a:latin typeface="Times New Roman" pitchFamily="18" charset="0"/>
                          <a:cs typeface="Times New Roman" pitchFamily="18" charset="0"/>
                        </a:rPr>
                        <a:t>0.254</a:t>
                      </a:r>
                      <a:endParaRPr lang="en-US" sz="240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 2</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0070C0"/>
                          </a:solidFill>
                          <a:effectLst/>
                          <a:latin typeface="Times New Roman" pitchFamily="18" charset="0"/>
                          <a:cs typeface="Times New Roman" pitchFamily="18" charset="0"/>
                        </a:rPr>
                        <a:t>257</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0070C0"/>
                          </a:solidFill>
                          <a:effectLst/>
                          <a:latin typeface="Times New Roman" pitchFamily="18" charset="0"/>
                          <a:cs typeface="Times New Roman" pitchFamily="18" charset="0"/>
                        </a:rPr>
                        <a:t>0.237</a:t>
                      </a:r>
                      <a:endParaRPr lang="en-US" sz="240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0070C0"/>
                          </a:solidFill>
                          <a:effectLst/>
                          <a:latin typeface="Times New Roman" pitchFamily="18" charset="0"/>
                          <a:cs typeface="Times New Roman" pitchFamily="18" charset="0"/>
                        </a:rPr>
                        <a:t>1</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7030A0"/>
                          </a:solidFill>
                          <a:effectLst/>
                          <a:latin typeface="Times New Roman" pitchFamily="18" charset="0"/>
                          <a:cs typeface="Times New Roman" pitchFamily="18" charset="0"/>
                        </a:rPr>
                        <a:t>655</a:t>
                      </a:r>
                      <a:endParaRPr lang="en-US" sz="24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7030A0"/>
                          </a:solidFill>
                          <a:effectLst/>
                          <a:latin typeface="Times New Roman" pitchFamily="18" charset="0"/>
                          <a:cs typeface="Times New Roman" pitchFamily="18" charset="0"/>
                        </a:rPr>
                        <a:t>0.247</a:t>
                      </a:r>
                      <a:endParaRPr lang="en-US" sz="24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7030A0"/>
                          </a:solidFill>
                          <a:effectLst/>
                          <a:latin typeface="Times New Roman" pitchFamily="18" charset="0"/>
                          <a:cs typeface="Times New Roman" pitchFamily="18" charset="0"/>
                        </a:rPr>
                        <a:t>1</a:t>
                      </a:r>
                      <a:endParaRPr lang="en-US" sz="2400">
                        <a:solidFill>
                          <a:srgbClr val="7030A0"/>
                        </a:solidFill>
                        <a:effectLst/>
                        <a:latin typeface="Times New Roman" pitchFamily="18" charset="0"/>
                        <a:ea typeface="Calibri"/>
                        <a:cs typeface="Times New Roman" pitchFamily="18" charset="0"/>
                      </a:endParaRPr>
                    </a:p>
                  </a:txBody>
                  <a:tcPr marL="68580" marR="68580" marT="0" marB="0" anchor="ctr"/>
                </a:tc>
              </a:tr>
              <a:tr h="594550">
                <a:tc>
                  <a:txBody>
                    <a:bodyPr/>
                    <a:lstStyle/>
                    <a:p>
                      <a:pPr marL="342900" marR="0" lvl="0" indent="-342900">
                        <a:lnSpc>
                          <a:spcPct val="115000"/>
                        </a:lnSpc>
                        <a:spcBef>
                          <a:spcPts val="0"/>
                        </a:spcBef>
                        <a:spcAft>
                          <a:spcPts val="0"/>
                        </a:spcAft>
                        <a:buFont typeface="Wingdings"/>
                        <a:buChar char=""/>
                      </a:pPr>
                      <a:r>
                        <a:rPr lang="en-US" sz="2000">
                          <a:effectLst/>
                          <a:latin typeface="Times New Roman" pitchFamily="18" charset="0"/>
                          <a:cs typeface="Times New Roman" pitchFamily="18" charset="0"/>
                        </a:rPr>
                        <a:t>Scarcity of land </a:t>
                      </a:r>
                      <a:endParaRPr lang="en-US" sz="20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405</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a:solidFill>
                            <a:srgbClr val="FF0000"/>
                          </a:solidFill>
                          <a:effectLst/>
                          <a:latin typeface="Times New Roman" pitchFamily="18" charset="0"/>
                          <a:cs typeface="Times New Roman" pitchFamily="18" charset="0"/>
                        </a:rPr>
                        <a:t>0.258</a:t>
                      </a:r>
                      <a:endParaRPr lang="en-US" sz="240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1</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0070C0"/>
                          </a:solidFill>
                          <a:effectLst/>
                          <a:latin typeface="Times New Roman" pitchFamily="18" charset="0"/>
                          <a:cs typeface="Times New Roman" pitchFamily="18" charset="0"/>
                        </a:rPr>
                        <a:t>241</a:t>
                      </a:r>
                      <a:endParaRPr lang="en-US" sz="240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0070C0"/>
                          </a:solidFill>
                          <a:effectLst/>
                          <a:latin typeface="Times New Roman" pitchFamily="18" charset="0"/>
                          <a:cs typeface="Times New Roman" pitchFamily="18" charset="0"/>
                        </a:rPr>
                        <a:t>0.222</a:t>
                      </a:r>
                      <a:endParaRPr lang="en-US" sz="240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0070C0"/>
                          </a:solidFill>
                          <a:effectLst/>
                          <a:latin typeface="Times New Roman" pitchFamily="18" charset="0"/>
                          <a:cs typeface="Times New Roman" pitchFamily="18" charset="0"/>
                        </a:rPr>
                        <a:t>3</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7030A0"/>
                          </a:solidFill>
                          <a:effectLst/>
                          <a:latin typeface="Times New Roman" pitchFamily="18" charset="0"/>
                          <a:cs typeface="Times New Roman" pitchFamily="18" charset="0"/>
                        </a:rPr>
                        <a:t>646</a:t>
                      </a:r>
                      <a:endParaRPr lang="en-US" sz="240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7030A0"/>
                          </a:solidFill>
                          <a:effectLst/>
                          <a:latin typeface="Times New Roman" pitchFamily="18" charset="0"/>
                          <a:cs typeface="Times New Roman" pitchFamily="18" charset="0"/>
                        </a:rPr>
                        <a:t>0.244</a:t>
                      </a:r>
                      <a:endParaRPr lang="en-US" sz="24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7030A0"/>
                          </a:solidFill>
                          <a:effectLst/>
                          <a:latin typeface="Times New Roman" pitchFamily="18" charset="0"/>
                          <a:cs typeface="Times New Roman" pitchFamily="18" charset="0"/>
                        </a:rPr>
                        <a:t>2</a:t>
                      </a:r>
                      <a:endParaRPr lang="en-US" sz="2400" dirty="0">
                        <a:solidFill>
                          <a:srgbClr val="7030A0"/>
                        </a:solidFill>
                        <a:effectLst/>
                        <a:latin typeface="Times New Roman" pitchFamily="18" charset="0"/>
                        <a:ea typeface="Calibri"/>
                        <a:cs typeface="Times New Roman" pitchFamily="18" charset="0"/>
                      </a:endParaRPr>
                    </a:p>
                  </a:txBody>
                  <a:tcPr marL="68580" marR="68580" marT="0" marB="0" anchor="ctr"/>
                </a:tc>
              </a:tr>
              <a:tr h="373913">
                <a:tc>
                  <a:txBody>
                    <a:bodyPr/>
                    <a:lstStyle/>
                    <a:p>
                      <a:pPr marL="342900" marR="0" lvl="0" indent="-342900">
                        <a:lnSpc>
                          <a:spcPct val="115000"/>
                        </a:lnSpc>
                        <a:spcBef>
                          <a:spcPts val="0"/>
                        </a:spcBef>
                        <a:spcAft>
                          <a:spcPts val="0"/>
                        </a:spcAft>
                        <a:buFont typeface="Wingdings"/>
                        <a:buChar char=""/>
                      </a:pPr>
                      <a:r>
                        <a:rPr lang="en-US" sz="2000">
                          <a:effectLst/>
                          <a:latin typeface="Times New Roman" pitchFamily="18" charset="0"/>
                          <a:cs typeface="Times New Roman" pitchFamily="18" charset="0"/>
                        </a:rPr>
                        <a:t>Disease</a:t>
                      </a:r>
                      <a:endParaRPr lang="en-US" sz="20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267</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a:solidFill>
                            <a:srgbClr val="FF0000"/>
                          </a:solidFill>
                          <a:effectLst/>
                          <a:latin typeface="Times New Roman" pitchFamily="18" charset="0"/>
                          <a:cs typeface="Times New Roman" pitchFamily="18" charset="0"/>
                        </a:rPr>
                        <a:t>0.170</a:t>
                      </a:r>
                      <a:endParaRPr lang="en-US" sz="240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3</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0070C0"/>
                          </a:solidFill>
                          <a:effectLst/>
                          <a:latin typeface="Times New Roman" pitchFamily="18" charset="0"/>
                          <a:cs typeface="Times New Roman" pitchFamily="18" charset="0"/>
                        </a:rPr>
                        <a:t>167</a:t>
                      </a:r>
                      <a:endParaRPr lang="en-US" sz="240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0070C0"/>
                          </a:solidFill>
                          <a:effectLst/>
                          <a:latin typeface="Times New Roman" pitchFamily="18" charset="0"/>
                          <a:cs typeface="Times New Roman" pitchFamily="18" charset="0"/>
                        </a:rPr>
                        <a:t>0.154</a:t>
                      </a:r>
                      <a:endParaRPr lang="en-US" sz="240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0070C0"/>
                          </a:solidFill>
                          <a:effectLst/>
                          <a:latin typeface="Times New Roman" pitchFamily="18" charset="0"/>
                          <a:cs typeface="Times New Roman" pitchFamily="18" charset="0"/>
                        </a:rPr>
                        <a:t>4</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7030A0"/>
                          </a:solidFill>
                          <a:effectLst/>
                          <a:latin typeface="Times New Roman" pitchFamily="18" charset="0"/>
                          <a:cs typeface="Times New Roman" pitchFamily="18" charset="0"/>
                        </a:rPr>
                        <a:t>434</a:t>
                      </a:r>
                      <a:endParaRPr lang="en-US" sz="240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7030A0"/>
                          </a:solidFill>
                          <a:effectLst/>
                          <a:latin typeface="Times New Roman" pitchFamily="18" charset="0"/>
                          <a:cs typeface="Times New Roman" pitchFamily="18" charset="0"/>
                        </a:rPr>
                        <a:t>0.164</a:t>
                      </a:r>
                      <a:endParaRPr lang="en-US" sz="240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7030A0"/>
                          </a:solidFill>
                          <a:effectLst/>
                          <a:latin typeface="Times New Roman" pitchFamily="18" charset="0"/>
                          <a:cs typeface="Times New Roman" pitchFamily="18" charset="0"/>
                        </a:rPr>
                        <a:t>4</a:t>
                      </a:r>
                      <a:endParaRPr lang="en-US" sz="2400" dirty="0">
                        <a:solidFill>
                          <a:srgbClr val="7030A0"/>
                        </a:solidFill>
                        <a:effectLst/>
                        <a:latin typeface="Times New Roman" pitchFamily="18" charset="0"/>
                        <a:ea typeface="Calibri"/>
                        <a:cs typeface="Times New Roman" pitchFamily="18" charset="0"/>
                      </a:endParaRPr>
                    </a:p>
                  </a:txBody>
                  <a:tcPr marL="68580" marR="68580" marT="0" marB="0" anchor="ctr"/>
                </a:tc>
              </a:tr>
              <a:tr h="928800">
                <a:tc>
                  <a:txBody>
                    <a:bodyPr/>
                    <a:lstStyle/>
                    <a:p>
                      <a:pPr marL="342900" marR="0" lvl="0" indent="-342900">
                        <a:lnSpc>
                          <a:spcPct val="115000"/>
                        </a:lnSpc>
                        <a:spcBef>
                          <a:spcPts val="0"/>
                        </a:spcBef>
                        <a:spcAft>
                          <a:spcPts val="0"/>
                        </a:spcAft>
                        <a:buFont typeface="Wingdings"/>
                        <a:buChar char=""/>
                      </a:pPr>
                      <a:r>
                        <a:rPr lang="en-US" sz="2000" dirty="0">
                          <a:effectLst/>
                          <a:latin typeface="Times New Roman" pitchFamily="18" charset="0"/>
                          <a:cs typeface="Times New Roman" pitchFamily="18" charset="0"/>
                        </a:rPr>
                        <a:t>Accessibility to marketing place and limitation of market information</a:t>
                      </a:r>
                      <a:endParaRPr lang="en-US" sz="2000" dirty="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133</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0.084</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FF0000"/>
                          </a:solidFill>
                          <a:effectLst/>
                          <a:latin typeface="Times New Roman" pitchFamily="18" charset="0"/>
                          <a:cs typeface="Times New Roman" pitchFamily="18" charset="0"/>
                        </a:rPr>
                        <a:t>5</a:t>
                      </a:r>
                      <a:endParaRPr lang="en-US" sz="2400" dirty="0">
                        <a:solidFill>
                          <a:srgbClr val="FF000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0070C0"/>
                          </a:solidFill>
                          <a:effectLst/>
                          <a:latin typeface="Times New Roman" pitchFamily="18" charset="0"/>
                          <a:cs typeface="Times New Roman" pitchFamily="18" charset="0"/>
                        </a:rPr>
                        <a:t>144</a:t>
                      </a:r>
                      <a:endParaRPr lang="en-US" sz="240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0070C0"/>
                          </a:solidFill>
                          <a:effectLst/>
                          <a:latin typeface="Times New Roman" pitchFamily="18" charset="0"/>
                          <a:cs typeface="Times New Roman" pitchFamily="18" charset="0"/>
                        </a:rPr>
                        <a:t>0.133</a:t>
                      </a:r>
                      <a:endParaRPr lang="en-US" sz="240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0070C0"/>
                          </a:solidFill>
                          <a:effectLst/>
                          <a:latin typeface="Times New Roman" pitchFamily="18" charset="0"/>
                          <a:cs typeface="Times New Roman" pitchFamily="18" charset="0"/>
                        </a:rPr>
                        <a:t>5</a:t>
                      </a:r>
                      <a:endParaRPr lang="en-US" sz="2400" dirty="0">
                        <a:solidFill>
                          <a:srgbClr val="0070C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7030A0"/>
                          </a:solidFill>
                          <a:effectLst/>
                          <a:latin typeface="Times New Roman" pitchFamily="18" charset="0"/>
                          <a:cs typeface="Times New Roman" pitchFamily="18" charset="0"/>
                        </a:rPr>
                        <a:t>277</a:t>
                      </a:r>
                      <a:endParaRPr lang="en-US" sz="240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solidFill>
                            <a:srgbClr val="7030A0"/>
                          </a:solidFill>
                          <a:effectLst/>
                          <a:latin typeface="Times New Roman" pitchFamily="18" charset="0"/>
                          <a:cs typeface="Times New Roman" pitchFamily="18" charset="0"/>
                        </a:rPr>
                        <a:t>0.104</a:t>
                      </a:r>
                      <a:endParaRPr lang="en-US" sz="240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solidFill>
                            <a:srgbClr val="7030A0"/>
                          </a:solidFill>
                          <a:effectLst/>
                          <a:latin typeface="Times New Roman" pitchFamily="18" charset="0"/>
                          <a:cs typeface="Times New Roman" pitchFamily="18" charset="0"/>
                        </a:rPr>
                        <a:t>5</a:t>
                      </a:r>
                      <a:endParaRPr lang="en-US" sz="2400" dirty="0">
                        <a:solidFill>
                          <a:srgbClr val="7030A0"/>
                        </a:solidFill>
                        <a:effectLst/>
                        <a:latin typeface="Times New Roman" pitchFamily="18" charset="0"/>
                        <a:ea typeface="Calibri"/>
                        <a:cs typeface="Times New Roman" pitchFamily="18" charset="0"/>
                      </a:endParaRPr>
                    </a:p>
                  </a:txBody>
                  <a:tcPr marL="68580" marR="68580" marT="0" marB="0" anchor="ctr"/>
                </a:tc>
              </a:tr>
            </a:tbl>
          </a:graphicData>
        </a:graphic>
      </p:graphicFrame>
      <p:sp>
        <p:nvSpPr>
          <p:cNvPr id="5" name="Rectangle 1"/>
          <p:cNvSpPr>
            <a:spLocks noChangeArrowheads="1"/>
          </p:cNvSpPr>
          <p:nvPr/>
        </p:nvSpPr>
        <p:spPr bwMode="auto">
          <a:xfrm>
            <a:off x="0" y="-186897"/>
            <a:ext cx="8915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sz="2400" b="1" dirty="0">
                <a:latin typeface="Times New Roman" pitchFamily="18" charset="0"/>
                <a:cs typeface="Times New Roman" pitchFamily="18" charset="0"/>
              </a:rPr>
              <a:t>4.14. Major Constraints of Milk Production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bmk="_Toc144122821">
                <a:ln>
                  <a:noFill/>
                </a:ln>
                <a:solidFill>
                  <a:schemeClr val="tx1"/>
                </a:solidFill>
                <a:effectLst/>
                <a:latin typeface="Times New Roman" pitchFamily="18" charset="0"/>
                <a:ea typeface="Calibri" pitchFamily="34" charset="0"/>
                <a:cs typeface="Times New Roman" pitchFamily="18" charset="0"/>
              </a:rPr>
              <a:t>Table 16: Major constraints of milk production in the study area.</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783286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01547198"/>
              </p:ext>
            </p:extLst>
          </p:nvPr>
        </p:nvGraphicFramePr>
        <p:xfrm>
          <a:off x="228600" y="486729"/>
          <a:ext cx="8610601" cy="5888736"/>
        </p:xfrm>
        <a:graphic>
          <a:graphicData uri="http://schemas.openxmlformats.org/drawingml/2006/table">
            <a:tbl>
              <a:tblPr firstRow="1" firstCol="1" bandRow="1">
                <a:tableStyleId>{5C22544A-7EE6-4342-B048-85BDC9FD1C3A}</a:tableStyleId>
              </a:tblPr>
              <a:tblGrid>
                <a:gridCol w="2706046"/>
                <a:gridCol w="1025356"/>
                <a:gridCol w="819858"/>
                <a:gridCol w="526950"/>
                <a:gridCol w="545169"/>
                <a:gridCol w="641170"/>
                <a:gridCol w="526950"/>
                <a:gridCol w="494717"/>
                <a:gridCol w="693726"/>
                <a:gridCol w="630659"/>
              </a:tblGrid>
              <a:tr h="309600">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a:t>
                      </a:r>
                      <a:endParaRPr lang="en-US" sz="2400" dirty="0">
                        <a:effectLst/>
                        <a:latin typeface="Times New Roman" pitchFamily="18" charset="0"/>
                        <a:ea typeface="Calibri"/>
                        <a:cs typeface="Times New Roman" pitchFamily="18" charset="0"/>
                      </a:endParaRPr>
                    </a:p>
                  </a:txBody>
                  <a:tcPr marL="68580" marR="68580" marT="0" marB="0" anchor="b"/>
                </a:tc>
                <a:tc gridSpan="4">
                  <a:txBody>
                    <a:bodyPr/>
                    <a:lstStyle/>
                    <a:p>
                      <a:pPr marL="0" marR="0" algn="ctr">
                        <a:lnSpc>
                          <a:spcPct val="115000"/>
                        </a:lnSpc>
                        <a:spcBef>
                          <a:spcPts val="0"/>
                        </a:spcBef>
                        <a:spcAft>
                          <a:spcPts val="0"/>
                        </a:spcAft>
                      </a:pPr>
                      <a:r>
                        <a:rPr lang="en-US" sz="2400">
                          <a:effectLst/>
                          <a:latin typeface="Times New Roman" pitchFamily="18" charset="0"/>
                          <a:cs typeface="Times New Roman" pitchFamily="18" charset="0"/>
                        </a:rPr>
                        <a:t>Agro-ecology</a:t>
                      </a:r>
                      <a:endParaRPr lang="en-US" sz="2400">
                        <a:effectLst/>
                        <a:latin typeface="Times New Roman" pitchFamily="18" charset="0"/>
                        <a:ea typeface="Calibri"/>
                        <a:cs typeface="Times New Roman"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 </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Overall</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a:lnSpc>
                          <a:spcPct val="115000"/>
                        </a:lnSpc>
                      </a:pPr>
                      <a:endParaRPr lang="en-US" sz="2400">
                        <a:effectLst/>
                        <a:latin typeface="Times New Roman" pitchFamily="18" charset="0"/>
                        <a:cs typeface="Times New Roman" pitchFamily="18" charset="0"/>
                      </a:endParaRPr>
                    </a:p>
                  </a:txBody>
                  <a:tcPr marL="68580" marR="68580" marT="0" marB="0" anchor="b"/>
                </a:tc>
              </a:tr>
              <a:tr h="619200">
                <a:tc>
                  <a:txBody>
                    <a:bodyPr/>
                    <a:lstStyle/>
                    <a:p>
                      <a:pPr marL="0" marR="0" algn="ctr">
                        <a:lnSpc>
                          <a:spcPct val="115000"/>
                        </a:lnSpc>
                        <a:spcBef>
                          <a:spcPts val="0"/>
                        </a:spcBef>
                        <a:spcAft>
                          <a:spcPts val="0"/>
                        </a:spcAft>
                      </a:pPr>
                      <a:r>
                        <a:rPr lang="en-US" sz="2400" dirty="0">
                          <a:effectLst/>
                          <a:latin typeface="Times New Roman" pitchFamily="18" charset="0"/>
                          <a:cs typeface="Times New Roman" pitchFamily="18" charset="0"/>
                        </a:rPr>
                        <a:t>Variables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dirty="0">
                          <a:effectLst/>
                          <a:latin typeface="Times New Roman" pitchFamily="18" charset="0"/>
                          <a:cs typeface="Times New Roman" pitchFamily="18" charset="0"/>
                        </a:rPr>
                        <a:t>     ML</a:t>
                      </a:r>
                    </a:p>
                    <a:p>
                      <a:pPr marL="0" marR="0" algn="r">
                        <a:lnSpc>
                          <a:spcPct val="115000"/>
                        </a:lnSpc>
                        <a:spcBef>
                          <a:spcPts val="0"/>
                        </a:spcBef>
                        <a:spcAft>
                          <a:spcPts val="0"/>
                        </a:spcAft>
                      </a:pPr>
                      <a:r>
                        <a:rPr lang="en-US" sz="2400" dirty="0">
                          <a:effectLst/>
                          <a:latin typeface="Times New Roman" pitchFamily="18" charset="0"/>
                          <a:cs typeface="Times New Roman" pitchFamily="18" charset="0"/>
                        </a:rPr>
                        <a:t>Sum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dirty="0" err="1" smtClean="0">
                          <a:effectLst/>
                          <a:latin typeface="Times New Roman" pitchFamily="18" charset="0"/>
                          <a:cs typeface="Times New Roman" pitchFamily="18" charset="0"/>
                        </a:rPr>
                        <a:t>Ind</a:t>
                      </a:r>
                      <a:r>
                        <a:rPr lang="en-US" sz="2400" dirty="0" smtClean="0">
                          <a:effectLst/>
                          <a:latin typeface="Times New Roman" pitchFamily="18" charset="0"/>
                          <a:cs typeface="Times New Roman" pitchFamily="18" charset="0"/>
                        </a:rPr>
                        <a:t>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dirty="0" smtClean="0">
                          <a:effectLst/>
                          <a:latin typeface="Times New Roman" pitchFamily="18" charset="0"/>
                          <a:cs typeface="Times New Roman" pitchFamily="18" charset="0"/>
                        </a:rPr>
                        <a:t>Ran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LL</a:t>
                      </a:r>
                    </a:p>
                    <a:p>
                      <a:pPr marL="0" marR="0">
                        <a:lnSpc>
                          <a:spcPct val="115000"/>
                        </a:lnSpc>
                        <a:spcBef>
                          <a:spcPts val="0"/>
                        </a:spcBef>
                        <a:spcAft>
                          <a:spcPts val="0"/>
                        </a:spcAft>
                      </a:pPr>
                      <a:r>
                        <a:rPr lang="en-US" sz="2400" dirty="0">
                          <a:effectLst/>
                          <a:latin typeface="Times New Roman" pitchFamily="18" charset="0"/>
                          <a:cs typeface="Times New Roman" pitchFamily="18" charset="0"/>
                        </a:rPr>
                        <a:t>Sum </a:t>
                      </a:r>
                      <a:endParaRPr lang="en-US" sz="2400" dirty="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2400" dirty="0" err="1" smtClean="0">
                          <a:effectLst/>
                          <a:latin typeface="Times New Roman" pitchFamily="18" charset="0"/>
                          <a:cs typeface="Times New Roman" pitchFamily="18" charset="0"/>
                        </a:rPr>
                        <a:t>Ind</a:t>
                      </a:r>
                      <a:endParaRPr lang="en-US" sz="2400" dirty="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2400" dirty="0" smtClean="0">
                          <a:effectLst/>
                          <a:latin typeface="Times New Roman" pitchFamily="18" charset="0"/>
                          <a:cs typeface="Times New Roman" pitchFamily="18" charset="0"/>
                        </a:rPr>
                        <a:t>Ran  </a:t>
                      </a:r>
                      <a:endParaRPr lang="en-US" sz="2400" dirty="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Sum</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err="1" smtClean="0">
                          <a:effectLst/>
                          <a:latin typeface="Times New Roman" pitchFamily="18" charset="0"/>
                          <a:cs typeface="Times New Roman" pitchFamily="18" charset="0"/>
                        </a:rPr>
                        <a:t>Ind</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smtClean="0">
                          <a:effectLst/>
                          <a:latin typeface="Times New Roman" pitchFamily="18" charset="0"/>
                          <a:cs typeface="Times New Roman" pitchFamily="18" charset="0"/>
                        </a:rPr>
                        <a:t>Ran </a:t>
                      </a:r>
                      <a:endParaRPr lang="en-US" sz="2400" dirty="0">
                        <a:effectLst/>
                        <a:latin typeface="Times New Roman" pitchFamily="18" charset="0"/>
                        <a:ea typeface="Calibri"/>
                        <a:cs typeface="Times New Roman" pitchFamily="18" charset="0"/>
                      </a:endParaRPr>
                    </a:p>
                  </a:txBody>
                  <a:tcPr marL="68580" marR="68580" marT="0" marB="0" anchor="ctr"/>
                </a:tc>
              </a:tr>
              <a:tr h="619200">
                <a:tc>
                  <a:txBody>
                    <a:bodyPr/>
                    <a:lstStyle/>
                    <a:p>
                      <a:pPr marL="342900" marR="0" lvl="0" indent="-342900">
                        <a:lnSpc>
                          <a:spcPct val="115000"/>
                        </a:lnSpc>
                        <a:spcBef>
                          <a:spcPts val="0"/>
                        </a:spcBef>
                        <a:spcAft>
                          <a:spcPts val="0"/>
                        </a:spcAft>
                        <a:buFont typeface="Wingdings"/>
                        <a:buChar char=""/>
                      </a:pPr>
                      <a:r>
                        <a:rPr lang="en-US" sz="2400" dirty="0">
                          <a:effectLst/>
                          <a:latin typeface="Times New Roman" pitchFamily="18" charset="0"/>
                          <a:cs typeface="Times New Roman" pitchFamily="18" charset="0"/>
                        </a:rPr>
                        <a:t>Absence of improved breed and inadequate artificial insemination</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266</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0.169</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249</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0.230</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2</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475</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0.179</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3</a:t>
                      </a:r>
                      <a:endParaRPr lang="en-US" sz="2400" dirty="0">
                        <a:effectLst/>
                        <a:latin typeface="Times New Roman" pitchFamily="18" charset="0"/>
                        <a:ea typeface="Calibri"/>
                        <a:cs typeface="Times New Roman" pitchFamily="18" charset="0"/>
                      </a:endParaRPr>
                    </a:p>
                  </a:txBody>
                  <a:tcPr marL="68580" marR="68580" marT="0" marB="0" anchor="ctr"/>
                </a:tc>
              </a:tr>
              <a:tr h="373913">
                <a:tc>
                  <a:txBody>
                    <a:bodyPr/>
                    <a:lstStyle/>
                    <a:p>
                      <a:pPr marL="342900" marR="0" lvl="0" indent="-342900">
                        <a:lnSpc>
                          <a:spcPct val="115000"/>
                        </a:lnSpc>
                        <a:spcBef>
                          <a:spcPts val="0"/>
                        </a:spcBef>
                        <a:spcAft>
                          <a:spcPts val="0"/>
                        </a:spcAft>
                        <a:buFont typeface="Wingdings"/>
                        <a:buChar char=""/>
                      </a:pPr>
                      <a:r>
                        <a:rPr lang="en-US" sz="2400">
                          <a:effectLst/>
                          <a:latin typeface="Times New Roman" pitchFamily="18" charset="0"/>
                          <a:cs typeface="Times New Roman" pitchFamily="18" charset="0"/>
                        </a:rPr>
                        <a:t>Inadequate infrastructure</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96</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0.061</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6</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63</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0.058</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6</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159</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0.06</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6</a:t>
                      </a:r>
                      <a:endParaRPr lang="en-US" sz="2400" dirty="0">
                        <a:effectLst/>
                        <a:latin typeface="Times New Roman" pitchFamily="18" charset="0"/>
                        <a:ea typeface="Calibri"/>
                        <a:cs typeface="Times New Roman" pitchFamily="18" charset="0"/>
                      </a:endParaRPr>
                    </a:p>
                  </a:txBody>
                  <a:tcPr marL="68580" marR="68580" marT="0" marB="0" anchor="ctr"/>
                </a:tc>
              </a:tr>
              <a:tr h="619200">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Total </a:t>
                      </a:r>
                      <a:endParaRPr lang="en-US" sz="2400">
                        <a:effectLst/>
                        <a:latin typeface="Times New Roman" pitchFamily="18" charset="0"/>
                        <a:ea typeface="Calibri"/>
                        <a:cs typeface="Times New Roman" pitchFamily="18" charset="0"/>
                      </a:endParaRPr>
                    </a:p>
                  </a:txBody>
                  <a:tcPr marL="68580" marR="68580" marT="0" marB="0" anchor="ctr"/>
                </a:tc>
                <a:tc gridSpan="4">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1565        1                       1081</a:t>
                      </a:r>
                      <a:endParaRPr lang="en-US" sz="2400">
                        <a:effectLst/>
                        <a:latin typeface="Times New Roman" pitchFamily="18" charset="0"/>
                        <a:ea typeface="Calibri"/>
                        <a:cs typeface="Times New Roman"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 </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400">
                          <a:effectLst/>
                          <a:latin typeface="Times New Roman" pitchFamily="18" charset="0"/>
                          <a:cs typeface="Times New Roman" pitchFamily="18" charset="0"/>
                        </a:rPr>
                        <a:t>2646</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a:effectLst/>
                          <a:latin typeface="Times New Roman" pitchFamily="18" charset="0"/>
                          <a:cs typeface="Times New Roman" pitchFamily="18" charset="0"/>
                        </a:rPr>
                        <a:t>1</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400" dirty="0">
                          <a:effectLst/>
                          <a:latin typeface="Times New Roman" pitchFamily="18" charset="0"/>
                          <a:cs typeface="Times New Roman" pitchFamily="18" charset="0"/>
                        </a:rPr>
                        <a:t> </a:t>
                      </a:r>
                      <a:endParaRPr lang="en-US" sz="2400" dirty="0">
                        <a:effectLst/>
                        <a:latin typeface="Times New Roman" pitchFamily="18" charset="0"/>
                        <a:ea typeface="Calibri"/>
                        <a:cs typeface="Times New Roman" pitchFamily="18" charset="0"/>
                      </a:endParaRPr>
                    </a:p>
                  </a:txBody>
                  <a:tcPr marL="68580" marR="68580" marT="0" marB="0" anchor="b"/>
                </a:tc>
              </a:tr>
            </a:tbl>
          </a:graphicData>
        </a:graphic>
      </p:graphicFrame>
      <p:sp>
        <p:nvSpPr>
          <p:cNvPr id="5" name="Rectangle 1"/>
          <p:cNvSpPr>
            <a:spLocks noChangeArrowheads="1"/>
          </p:cNvSpPr>
          <p:nvPr/>
        </p:nvSpPr>
        <p:spPr bwMode="auto">
          <a:xfrm>
            <a:off x="0" y="-2232"/>
            <a:ext cx="8915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bmk="_Toc144122821">
                <a:ln>
                  <a:noFill/>
                </a:ln>
                <a:solidFill>
                  <a:schemeClr val="tx1"/>
                </a:solidFill>
                <a:effectLst/>
                <a:latin typeface="Times New Roman" pitchFamily="18" charset="0"/>
                <a:ea typeface="Calibri" pitchFamily="34" charset="0"/>
                <a:cs typeface="Times New Roman" pitchFamily="18" charset="0"/>
              </a:rPr>
              <a:t>Table 16: Major constraints of milk production in the study area.</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166442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781800"/>
          </a:xfrm>
        </p:spPr>
        <p:txBody>
          <a:bodyPr>
            <a:normAutofit/>
          </a:bodyPr>
          <a:lstStyle/>
          <a:p>
            <a:pPr algn="just">
              <a:lnSpc>
                <a:spcPct val="150000"/>
              </a:lnSpc>
              <a:buFont typeface="Wingdings" pitchFamily="2" charset="2"/>
              <a:buChar char="ü"/>
            </a:pPr>
            <a:r>
              <a:rPr lang="en-US" sz="2400" dirty="0">
                <a:latin typeface="Times New Roman" pitchFamily="18" charset="0"/>
                <a:cs typeface="Times New Roman" pitchFamily="18" charset="0"/>
              </a:rPr>
              <a:t>The current finding similar to </a:t>
            </a:r>
            <a:r>
              <a:rPr lang="en-US" sz="2400" dirty="0" err="1">
                <a:latin typeface="Times New Roman" pitchFamily="18" charset="0"/>
                <a:cs typeface="Times New Roman" pitchFamily="18" charset="0"/>
              </a:rPr>
              <a:t>Weldegebriall</a:t>
            </a:r>
            <a:r>
              <a:rPr lang="en-US" sz="2400" dirty="0">
                <a:latin typeface="Times New Roman" pitchFamily="18" charset="0"/>
                <a:cs typeface="Times New Roman" pitchFamily="18" charset="0"/>
              </a:rPr>
              <a:t> (2015), study in agro pastoral community reported that shortage of feed and water were ranked 2nd and 3rd respectively specially during dry season, other constraint included high price of veterinary drugs, low genetic potential of zebu cattle, and lack of market for the animal specially during the rainy season when road to live stock market are not possible.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ü"/>
            </a:pP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is in line with the findings of </a:t>
            </a:r>
            <a:r>
              <a:rPr lang="en-US" sz="2400" dirty="0" err="1">
                <a:latin typeface="Times New Roman" pitchFamily="18" charset="0"/>
                <a:cs typeface="Times New Roman" pitchFamily="18" charset="0"/>
              </a:rPr>
              <a:t>Ayalew</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Abatenhe</a:t>
            </a:r>
            <a:r>
              <a:rPr lang="en-US" sz="2400" dirty="0">
                <a:latin typeface="Times New Roman" pitchFamily="18" charset="0"/>
                <a:cs typeface="Times New Roman" pitchFamily="18" charset="0"/>
              </a:rPr>
              <a:t>,(2018), who reported that feed shortages were the most important constraint contributing to the low production and productivity of dairy cattle in different parts of Ethiopia. </a:t>
            </a: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48405934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Autofit/>
          </a:bodyPr>
          <a:lstStyle/>
          <a:p>
            <a:pPr lvl="0"/>
            <a:r>
              <a:rPr lang="en-US" sz="3000" b="1" dirty="0" smtClean="0">
                <a:latin typeface="Times New Roman" pitchFamily="18" charset="0"/>
                <a:cs typeface="Times New Roman" pitchFamily="18" charset="0"/>
              </a:rPr>
              <a:t/>
            </a:r>
            <a:br>
              <a:rPr lang="en-US" sz="3000" b="1" dirty="0" smtClean="0">
                <a:latin typeface="Times New Roman" pitchFamily="18" charset="0"/>
                <a:cs typeface="Times New Roman" pitchFamily="18" charset="0"/>
              </a:rPr>
            </a:br>
            <a:r>
              <a:rPr lang="en-US" sz="3000" b="1" dirty="0" smtClean="0">
                <a:latin typeface="Times New Roman" pitchFamily="18" charset="0"/>
                <a:cs typeface="Times New Roman" pitchFamily="18" charset="0"/>
              </a:rPr>
              <a:t>5. CONCLUSIONS </a:t>
            </a:r>
            <a:r>
              <a:rPr lang="en-US" sz="3000" b="1" dirty="0">
                <a:latin typeface="Times New Roman" pitchFamily="18" charset="0"/>
                <a:cs typeface="Times New Roman" pitchFamily="18" charset="0"/>
              </a:rPr>
              <a:t>AND RECOMMENDATIONS</a:t>
            </a:r>
            <a:br>
              <a:rPr lang="en-US" sz="3000" b="1" dirty="0">
                <a:latin typeface="Times New Roman" pitchFamily="18" charset="0"/>
                <a:cs typeface="Times New Roman" pitchFamily="18" charset="0"/>
              </a:rPr>
            </a:br>
            <a:endParaRPr lang="en-US" sz="3000" dirty="0">
              <a:latin typeface="Times New Roman" pitchFamily="18" charset="0"/>
              <a:cs typeface="Times New Roman" pitchFamily="18" charset="0"/>
            </a:endParaRPr>
          </a:p>
        </p:txBody>
      </p:sp>
      <p:sp>
        <p:nvSpPr>
          <p:cNvPr id="3" name="Content Placeholder 2"/>
          <p:cNvSpPr>
            <a:spLocks noGrp="1"/>
          </p:cNvSpPr>
          <p:nvPr>
            <p:ph idx="1"/>
          </p:nvPr>
        </p:nvSpPr>
        <p:spPr>
          <a:xfrm>
            <a:off x="0" y="685800"/>
            <a:ext cx="9144000" cy="6172200"/>
          </a:xfrm>
        </p:spPr>
        <p:txBody>
          <a:bodyPr>
            <a:normAutofit fontScale="77500" lnSpcReduction="20000"/>
          </a:bodyPr>
          <a:lstStyle/>
          <a:p>
            <a:pPr marL="0" indent="0" algn="ctr">
              <a:buNone/>
            </a:pPr>
            <a:r>
              <a:rPr lang="en-US" sz="3300" b="1" dirty="0" smtClean="0">
                <a:latin typeface="Times New Roman" pitchFamily="18" charset="0"/>
                <a:cs typeface="Times New Roman" pitchFamily="18" charset="0"/>
              </a:rPr>
              <a:t>5.1</a:t>
            </a:r>
            <a:r>
              <a:rPr lang="en-US" sz="3300" b="1" dirty="0">
                <a:latin typeface="Times New Roman" pitchFamily="18" charset="0"/>
                <a:cs typeface="Times New Roman" pitchFamily="18" charset="0"/>
              </a:rPr>
              <a:t>. Conclusions </a:t>
            </a:r>
          </a:p>
          <a:p>
            <a:pPr algn="just">
              <a:lnSpc>
                <a:spcPct val="150000"/>
              </a:lnSpc>
              <a:buFont typeface="Wingdings" pitchFamily="2" charset="2"/>
              <a:buChar char="q"/>
            </a:pPr>
            <a:r>
              <a:rPr lang="en-US" sz="2800" dirty="0">
                <a:latin typeface="Times New Roman" pitchFamily="18" charset="0"/>
                <a:cs typeface="Times New Roman" pitchFamily="18" charset="0"/>
              </a:rPr>
              <a:t>In the research area, </a:t>
            </a:r>
            <a:r>
              <a:rPr lang="en-US" sz="2800" dirty="0" smtClean="0">
                <a:latin typeface="Times New Roman" pitchFamily="18" charset="0"/>
                <a:cs typeface="Times New Roman" pitchFamily="18" charset="0"/>
              </a:rPr>
              <a:t> the with </a:t>
            </a:r>
            <a:r>
              <a:rPr lang="en-US" sz="2800" dirty="0">
                <a:latin typeface="Times New Roman" pitchFamily="18" charset="0"/>
                <a:cs typeface="Times New Roman" pitchFamily="18" charset="0"/>
              </a:rPr>
              <a:t>a maximum age of </a:t>
            </a:r>
            <a:r>
              <a:rPr lang="en-US" sz="2800" dirty="0" smtClean="0">
                <a:latin typeface="Times New Roman" pitchFamily="18" charset="0"/>
                <a:cs typeface="Times New Roman" pitchFamily="18" charset="0"/>
              </a:rPr>
              <a:t>63 </a:t>
            </a:r>
            <a:r>
              <a:rPr lang="en-US" sz="2800" dirty="0">
                <a:latin typeface="Times New Roman" pitchFamily="18" charset="0"/>
                <a:cs typeface="Times New Roman" pitchFamily="18" charset="0"/>
              </a:rPr>
              <a:t>and a minimum age of </a:t>
            </a:r>
            <a:r>
              <a:rPr lang="en-US" sz="2800" dirty="0" smtClean="0">
                <a:latin typeface="Times New Roman" pitchFamily="18" charset="0"/>
                <a:cs typeface="Times New Roman" pitchFamily="18" charset="0"/>
              </a:rPr>
              <a:t>23</a:t>
            </a:r>
            <a:r>
              <a:rPr lang="en-US" sz="2800" dirty="0">
                <a:latin typeface="Times New Roman" pitchFamily="18" charset="0"/>
                <a:cs typeface="Times New Roman" pitchFamily="18" charset="0"/>
              </a:rPr>
              <a:t>, the average age was 40.476 ± 6.734. </a:t>
            </a:r>
            <a:endParaRPr lang="en-US" sz="2800" dirty="0" smtClean="0">
              <a:latin typeface="Times New Roman" pitchFamily="18" charset="0"/>
              <a:cs typeface="Times New Roman" pitchFamily="18" charset="0"/>
            </a:endParaRPr>
          </a:p>
          <a:p>
            <a:pPr algn="just">
              <a:lnSpc>
                <a:spcPct val="150000"/>
              </a:lnSpc>
              <a:buFont typeface="Wingdings" pitchFamily="2" charset="2"/>
              <a:buChar char="ü"/>
            </a:pPr>
            <a:r>
              <a:rPr lang="en-US" sz="2800" dirty="0" smtClean="0">
                <a:latin typeface="Times New Roman" pitchFamily="18" charset="0"/>
                <a:cs typeface="Times New Roman" pitchFamily="18" charset="0"/>
              </a:rPr>
              <a:t>This </a:t>
            </a:r>
            <a:r>
              <a:rPr lang="en-US" sz="2800" dirty="0">
                <a:latin typeface="Times New Roman" pitchFamily="18" charset="0"/>
                <a:cs typeface="Times New Roman" pitchFamily="18" charset="0"/>
              </a:rPr>
              <a:t>demonstrated that the family could supply the useful work needed for the upkeep, promotion, and management of dairy cattle production. </a:t>
            </a:r>
            <a:endParaRPr lang="en-US" sz="2800" dirty="0" smtClean="0">
              <a:latin typeface="Times New Roman" pitchFamily="18" charset="0"/>
              <a:cs typeface="Times New Roman" pitchFamily="18" charset="0"/>
            </a:endParaRPr>
          </a:p>
          <a:p>
            <a:pPr algn="just">
              <a:lnSpc>
                <a:spcPct val="150000"/>
              </a:lnSpc>
              <a:buFont typeface="Wingdings" pitchFamily="2" charset="2"/>
              <a:buChar char="ü"/>
            </a:pPr>
            <a:r>
              <a:rPr lang="en-US" sz="2800" dirty="0" smtClean="0">
                <a:latin typeface="Times New Roman" pitchFamily="18" charset="0"/>
                <a:cs typeface="Times New Roman" pitchFamily="18" charset="0"/>
              </a:rPr>
              <a:t>According </a:t>
            </a:r>
            <a:r>
              <a:rPr lang="en-US" sz="2800" dirty="0">
                <a:latin typeface="Times New Roman" pitchFamily="18" charset="0"/>
                <a:cs typeface="Times New Roman" pitchFamily="18" charset="0"/>
              </a:rPr>
              <a:t>to the respondents' overall average land holding capacity in the study area, which was 1.706 ± 0.658, there is not enough land for all agricultural </a:t>
            </a:r>
            <a:r>
              <a:rPr lang="en-US" sz="2800" dirty="0" smtClean="0">
                <a:latin typeface="Times New Roman" pitchFamily="18" charset="0"/>
                <a:cs typeface="Times New Roman" pitchFamily="18" charset="0"/>
              </a:rPr>
              <a:t>operations.</a:t>
            </a:r>
          </a:p>
          <a:p>
            <a:pPr algn="just">
              <a:lnSpc>
                <a:spcPct val="150000"/>
              </a:lnSpc>
              <a:buFont typeface="Wingdings" pitchFamily="2" charset="2"/>
              <a:buChar char="ü"/>
            </a:pP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domestic consumption of milk, as well as all dairy cow-keeping goals such as domestic and local market sales, saving, and income diversification for their subsistence, are examples of the economic and social effects of keeping dairy cattle. </a:t>
            </a:r>
          </a:p>
          <a:p>
            <a:pPr marL="0" indent="0" algn="just">
              <a:buNone/>
            </a:pP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25368940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just">
              <a:lnSpc>
                <a:spcPct val="150000"/>
              </a:lnSpc>
              <a:buFont typeface="Wingdings" pitchFamily="2" charset="2"/>
              <a:buChar char="ü"/>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majority of milk was churned once a week (80.88%), although it is recommended to churn milk just once every month, once every two months, and once every three months (7.93%, 2.38%, and 0.79%, respectively) to avoid milk becoming sour</a:t>
            </a:r>
            <a:r>
              <a:rPr lang="en-US" sz="2400" dirty="0" smtClean="0">
                <a:latin typeface="Times New Roman" pitchFamily="18" charset="0"/>
                <a:cs typeface="Times New Roman" pitchFamily="18" charset="0"/>
              </a:rPr>
              <a:t>.</a:t>
            </a:r>
          </a:p>
          <a:p>
            <a:pPr algn="just">
              <a:lnSpc>
                <a:spcPct val="150000"/>
              </a:lnSpc>
              <a:buFont typeface="Wingdings" pitchFamily="2" charset="2"/>
              <a:buChar char="ü"/>
            </a:pPr>
            <a:r>
              <a:rPr lang="en-US" sz="2400" dirty="0" smtClean="0">
                <a:latin typeface="Times New Roman" pitchFamily="18" charset="0"/>
                <a:cs typeface="Times New Roman" pitchFamily="18" charset="0"/>
              </a:rPr>
              <a:t>About  </a:t>
            </a:r>
            <a:r>
              <a:rPr lang="en-US" sz="2400" dirty="0">
                <a:latin typeface="Times New Roman" pitchFamily="18" charset="0"/>
                <a:cs typeface="Times New Roman" pitchFamily="18" charset="0"/>
              </a:rPr>
              <a:t>92.85% of respondents said their families regularly drank butter milk.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ü"/>
            </a:pP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majority of the remaining 61.93% of responders (or about 38.09%) were not producers of cheese. </a:t>
            </a:r>
          </a:p>
          <a:p>
            <a:pPr algn="just">
              <a:lnSpc>
                <a:spcPct val="150000"/>
              </a:lnSpc>
              <a:buFont typeface="Wingdings" pitchFamily="2" charset="2"/>
              <a:buChar char="ü"/>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equipment used to prepare butter in the research area was primarily composed of gourds (17.46%), plastic containers (60.31%), and stainless steel (22.22</a:t>
            </a:r>
            <a:r>
              <a:rPr lang="en-US" sz="2400" dirty="0" smtClean="0">
                <a:latin typeface="Times New Roman" pitchFamily="18" charset="0"/>
                <a:cs typeface="Times New Roman" pitchFamily="18" charset="0"/>
              </a:rPr>
              <a:t>%).</a:t>
            </a:r>
          </a:p>
        </p:txBody>
      </p:sp>
    </p:spTree>
    <p:extLst>
      <p:ext uri="{BB962C8B-B14F-4D97-AF65-F5344CB8AC3E}">
        <p14:creationId xmlns:p14="http://schemas.microsoft.com/office/powerpoint/2010/main" val="22552130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just">
              <a:lnSpc>
                <a:spcPct val="150000"/>
              </a:lnSpc>
              <a:buFont typeface="Wingdings" pitchFamily="2" charset="2"/>
              <a:buChar char="ü"/>
            </a:pP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terms of cleanliness and hygienic </a:t>
            </a:r>
            <a:r>
              <a:rPr lang="en-US" sz="2400" dirty="0" smtClean="0">
                <a:latin typeface="Times New Roman" pitchFamily="18" charset="0"/>
                <a:cs typeface="Times New Roman" pitchFamily="18" charset="0"/>
              </a:rPr>
              <a:t>practices, </a:t>
            </a:r>
            <a:r>
              <a:rPr lang="en-US" sz="2400" dirty="0">
                <a:latin typeface="Times New Roman" pitchFamily="18" charset="0"/>
                <a:cs typeface="Times New Roman" pitchFamily="18" charset="0"/>
              </a:rPr>
              <a:t>the cow barn was cleaned daily, once per week, twice per week, and three times per week, for a total of 114 (90.47%), 5, 6, and 0.79 percent, respectively.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ü"/>
            </a:pPr>
            <a:r>
              <a:rPr lang="en-US" sz="2400" dirty="0" smtClean="0">
                <a:latin typeface="Times New Roman" pitchFamily="18" charset="0"/>
                <a:cs typeface="Times New Roman" pitchFamily="18" charset="0"/>
              </a:rPr>
              <a:t>With </a:t>
            </a:r>
            <a:r>
              <a:rPr lang="en-US" sz="2400" dirty="0">
                <a:latin typeface="Times New Roman" pitchFamily="18" charset="0"/>
                <a:cs typeface="Times New Roman" pitchFamily="18" charset="0"/>
              </a:rPr>
              <a:t>index values ranging from 0.247, 0.244, and 0.164 from the first to the third rank, the overall major constraints on milk production were a lack of feed, a lack of available land, disease, accessibility to marketing locations, a lack of market information, the absence of improved breeds, inadequate artificial insemination, and inadequate infrastructure.</a:t>
            </a:r>
          </a:p>
          <a:p>
            <a:pPr algn="just">
              <a:lnSpc>
                <a:spcPct val="150000"/>
              </a:lnSpc>
              <a:buFont typeface="Wingdings" pitchFamily="2" charset="2"/>
              <a:buChar char="ü"/>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3135021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457200" lvl="1" indent="0" algn="ctr">
              <a:buNone/>
            </a:pPr>
            <a:r>
              <a:rPr lang="en-US" sz="3600" b="1" dirty="0" smtClean="0">
                <a:latin typeface="Times New Roman" pitchFamily="18" charset="0"/>
                <a:cs typeface="Times New Roman" pitchFamily="18" charset="0"/>
              </a:rPr>
              <a:t>5.2. Recommendations</a:t>
            </a:r>
            <a:endParaRPr lang="en-US" sz="3600" b="1" dirty="0">
              <a:latin typeface="Times New Roman" pitchFamily="18" charset="0"/>
              <a:cs typeface="Times New Roman" pitchFamily="18" charset="0"/>
            </a:endParaRPr>
          </a:p>
          <a:p>
            <a:pPr lvl="0" algn="just">
              <a:buFont typeface="Wingdings" pitchFamily="2" charset="2"/>
              <a:buChar char="q"/>
            </a:pPr>
            <a:r>
              <a:rPr lang="en-US" sz="2600" dirty="0" smtClean="0">
                <a:latin typeface="Times New Roman" pitchFamily="18" charset="0"/>
                <a:cs typeface="Times New Roman" pitchFamily="18" charset="0"/>
              </a:rPr>
              <a:t>Changing </a:t>
            </a:r>
            <a:r>
              <a:rPr lang="en-US" sz="2600" dirty="0">
                <a:latin typeface="Times New Roman" pitchFamily="18" charset="0"/>
                <a:cs typeface="Times New Roman" pitchFamily="18" charset="0"/>
              </a:rPr>
              <a:t>the attitude of the farmers through training and other mechanisms should be done in order to improve the handling practices of milk and milk </a:t>
            </a:r>
            <a:r>
              <a:rPr lang="en-US" sz="2600" dirty="0" smtClean="0">
                <a:latin typeface="Times New Roman" pitchFamily="18" charset="0"/>
                <a:cs typeface="Times New Roman" pitchFamily="18" charset="0"/>
              </a:rPr>
              <a:t>products.</a:t>
            </a:r>
          </a:p>
          <a:p>
            <a:pPr lvl="0" algn="just">
              <a:buFont typeface="Wingdings" pitchFamily="2" charset="2"/>
              <a:buChar char="q"/>
            </a:pPr>
            <a:r>
              <a:rPr lang="en-US" sz="2600" dirty="0" smtClean="0">
                <a:latin typeface="Times New Roman" pitchFamily="18" charset="0"/>
                <a:cs typeface="Times New Roman" pitchFamily="18" charset="0"/>
              </a:rPr>
              <a:t>The  </a:t>
            </a:r>
            <a:r>
              <a:rPr lang="en-US" sz="2600" dirty="0">
                <a:latin typeface="Times New Roman" pitchFamily="18" charset="0"/>
                <a:cs typeface="Times New Roman" pitchFamily="18" charset="0"/>
              </a:rPr>
              <a:t>main constraints on milk production in the study area were a lack of feed, a lack of land, and diseases. </a:t>
            </a:r>
            <a:endParaRPr lang="en-US" sz="2600" dirty="0" smtClean="0">
              <a:latin typeface="Times New Roman" pitchFamily="18" charset="0"/>
              <a:cs typeface="Times New Roman" pitchFamily="18" charset="0"/>
            </a:endParaRPr>
          </a:p>
          <a:p>
            <a:pPr lvl="0" algn="just">
              <a:buFont typeface="Wingdings" pitchFamily="2" charset="2"/>
              <a:buChar char="ü"/>
            </a:pPr>
            <a:r>
              <a:rPr lang="en-US" sz="2600" dirty="0" smtClean="0">
                <a:latin typeface="Times New Roman" pitchFamily="18" charset="0"/>
                <a:cs typeface="Times New Roman" pitchFamily="18" charset="0"/>
              </a:rPr>
              <a:t>As </a:t>
            </a:r>
            <a:r>
              <a:rPr lang="en-US" sz="2600" dirty="0">
                <a:latin typeface="Times New Roman" pitchFamily="18" charset="0"/>
                <a:cs typeface="Times New Roman" pitchFamily="18" charset="0"/>
              </a:rPr>
              <a:t>a result, stockholders like GO and NGO should provide better forage resources, animal feed conservation techniques, and disease treatment and prevention methods. </a:t>
            </a:r>
          </a:p>
          <a:p>
            <a:pPr lvl="0" algn="just">
              <a:buFont typeface="Wingdings" pitchFamily="2" charset="2"/>
              <a:buChar char="ü"/>
            </a:pPr>
            <a:r>
              <a:rPr lang="en-US" sz="2600" dirty="0">
                <a:latin typeface="Times New Roman" pitchFamily="18" charset="0"/>
                <a:cs typeface="Times New Roman" pitchFamily="18" charset="0"/>
              </a:rPr>
              <a:t>When their cows are in heat, some farmers will breed them with any bull in the herd that is available, as well as with neighbors, showing that they have not considered the bull's performance or characteristics, as well as the time of year when mating takes place. </a:t>
            </a:r>
            <a:endParaRPr lang="en-US" sz="2600" dirty="0" smtClean="0">
              <a:latin typeface="Times New Roman" pitchFamily="18" charset="0"/>
              <a:cs typeface="Times New Roman" pitchFamily="18" charset="0"/>
            </a:endParaRPr>
          </a:p>
          <a:p>
            <a:endParaRPr lang="en-US" dirty="0"/>
          </a:p>
          <a:p>
            <a:endParaRPr lang="en-US" dirty="0"/>
          </a:p>
        </p:txBody>
      </p:sp>
    </p:spTree>
    <p:extLst>
      <p:ext uri="{BB962C8B-B14F-4D97-AF65-F5344CB8AC3E}">
        <p14:creationId xmlns:p14="http://schemas.microsoft.com/office/powerpoint/2010/main" val="41583166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rgbClr val="00B0F0"/>
          </a:solidFill>
        </p:spPr>
        <p:txBody>
          <a:bodyPr>
            <a:normAutofit/>
          </a:bodyPr>
          <a:lstStyle/>
          <a:p>
            <a:pPr marL="0" indent="0" algn="ctr">
              <a:buNone/>
            </a:pPr>
            <a:r>
              <a:rPr lang="en-US" sz="9600" b="1" dirty="0" smtClean="0">
                <a:solidFill>
                  <a:srgbClr val="00B050"/>
                </a:solidFill>
                <a:latin typeface="Times New Roman" pitchFamily="18" charset="0"/>
                <a:cs typeface="Times New Roman" pitchFamily="18" charset="0"/>
              </a:rPr>
              <a:t>THANK</a:t>
            </a:r>
          </a:p>
          <a:p>
            <a:pPr marL="0" indent="0" algn="ctr">
              <a:buNone/>
            </a:pPr>
            <a:r>
              <a:rPr lang="en-US" sz="9600" b="1" dirty="0" smtClean="0">
                <a:latin typeface="Times New Roman" pitchFamily="18" charset="0"/>
                <a:cs typeface="Times New Roman" pitchFamily="18" charset="0"/>
              </a:rPr>
              <a:t> </a:t>
            </a:r>
            <a:r>
              <a:rPr lang="en-US" sz="9600" b="1" dirty="0" smtClean="0">
                <a:solidFill>
                  <a:srgbClr val="FFFF00"/>
                </a:solidFill>
                <a:latin typeface="Times New Roman" pitchFamily="18" charset="0"/>
                <a:cs typeface="Times New Roman" pitchFamily="18" charset="0"/>
              </a:rPr>
              <a:t>YOU</a:t>
            </a:r>
          </a:p>
          <a:p>
            <a:pPr marL="0" indent="0" algn="ctr">
              <a:buNone/>
            </a:pPr>
            <a:r>
              <a:rPr lang="en-US" sz="9600" b="1" dirty="0" smtClean="0">
                <a:solidFill>
                  <a:srgbClr val="FF0000"/>
                </a:solidFill>
                <a:latin typeface="Times New Roman" pitchFamily="18" charset="0"/>
                <a:cs typeface="Times New Roman" pitchFamily="18" charset="0"/>
              </a:rPr>
              <a:t>!!!</a:t>
            </a:r>
            <a:endParaRPr lang="en-US" sz="96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2513059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just">
              <a:lnSpc>
                <a:spcPct val="150000"/>
              </a:lnSpc>
              <a:buFont typeface="Wingdings" pitchFamily="2" charset="2"/>
              <a:buChar char="ü"/>
            </a:pP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order to mitigate these challenges and advocate the improve dairy production and marketing systems, it is important to study the existing trends of production systems, milk handling, processing, utilization, and marketing (Lemma </a:t>
            </a:r>
            <a:r>
              <a:rPr lang="en-US" sz="2400" i="1" dirty="0">
                <a:latin typeface="Times New Roman" pitchFamily="18" charset="0"/>
                <a:cs typeface="Times New Roman" pitchFamily="18" charset="0"/>
              </a:rPr>
              <a:t>et al</a:t>
            </a:r>
            <a:r>
              <a:rPr lang="en-US" sz="2400" dirty="0">
                <a:latin typeface="Times New Roman" pitchFamily="18" charset="0"/>
                <a:cs typeface="Times New Roman" pitchFamily="18" charset="0"/>
              </a:rPr>
              <a:t>., 2018). </a:t>
            </a:r>
          </a:p>
          <a:p>
            <a:pPr algn="just">
              <a:lnSpc>
                <a:spcPct val="150000"/>
              </a:lnSpc>
              <a:buFont typeface="Wingdings" pitchFamily="2" charset="2"/>
              <a:buChar char="ü"/>
            </a:pPr>
            <a:r>
              <a:rPr lang="en-US" sz="2400" dirty="0">
                <a:latin typeface="Times New Roman" pitchFamily="18" charset="0"/>
                <a:cs typeface="Times New Roman" pitchFamily="18" charset="0"/>
              </a:rPr>
              <a:t>This will help to identify major constraints and devise strategies to alleviate the problem</a:t>
            </a:r>
            <a:r>
              <a:rPr lang="en-US" sz="2400" dirty="0" smtClean="0">
                <a:latin typeface="Times New Roman" pitchFamily="18" charset="0"/>
                <a:cs typeface="Times New Roman" pitchFamily="18" charset="0"/>
              </a:rPr>
              <a:t>.</a:t>
            </a:r>
          </a:p>
          <a:p>
            <a:pPr algn="just">
              <a:lnSpc>
                <a:spcPct val="200000"/>
              </a:lnSpc>
              <a:buFont typeface="Wingdings" pitchFamily="2" charset="2"/>
              <a:buChar char="v"/>
            </a:pPr>
            <a:r>
              <a:rPr lang="en-US" sz="2400" dirty="0">
                <a:latin typeface="Times New Roman" pitchFamily="18" charset="0"/>
                <a:cs typeface="Times New Roman" pitchFamily="18" charset="0"/>
              </a:rPr>
              <a:t>In the </a:t>
            </a:r>
            <a:r>
              <a:rPr lang="en-US" sz="2400" dirty="0" err="1">
                <a:latin typeface="Times New Roman" pitchFamily="18" charset="0"/>
                <a:cs typeface="Times New Roman" pitchFamily="18" charset="0"/>
              </a:rPr>
              <a:t>Gerese</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Woreda</a:t>
            </a:r>
            <a:r>
              <a:rPr lang="en-US" sz="2400" dirty="0">
                <a:latin typeface="Times New Roman" pitchFamily="18" charset="0"/>
                <a:cs typeface="Times New Roman" pitchFamily="18" charset="0"/>
              </a:rPr>
              <a:t> of Ethiopia, dairy management systems, byproduct processing, handling, utilization and marketing have not been studied. </a:t>
            </a:r>
          </a:p>
          <a:p>
            <a:pPr marL="0" indent="0" algn="just">
              <a:lnSpc>
                <a:spcPct val="150000"/>
              </a:lnSpc>
              <a:buNone/>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921692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just">
              <a:lnSpc>
                <a:spcPct val="200000"/>
              </a:lnSpc>
              <a:buFont typeface="Wingdings" pitchFamily="2" charset="2"/>
              <a:buChar char="ü"/>
            </a:pP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is a major gap in knowledge, as the area has the potential to be a major dairy producer. </a:t>
            </a:r>
            <a:endParaRPr lang="en-US" sz="2400" dirty="0" smtClean="0">
              <a:latin typeface="Times New Roman" pitchFamily="18" charset="0"/>
              <a:cs typeface="Times New Roman" pitchFamily="18" charset="0"/>
            </a:endParaRPr>
          </a:p>
          <a:p>
            <a:pPr algn="just">
              <a:lnSpc>
                <a:spcPct val="200000"/>
              </a:lnSpc>
              <a:buFont typeface="Wingdings" pitchFamily="2" charset="2"/>
              <a:buChar char="ü"/>
            </a:pPr>
            <a:r>
              <a:rPr lang="en-US" sz="2400" dirty="0" smtClean="0">
                <a:latin typeface="Times New Roman" pitchFamily="18" charset="0"/>
                <a:cs typeface="Times New Roman" pitchFamily="18" charset="0"/>
              </a:rPr>
              <a:t>Data </a:t>
            </a:r>
            <a:r>
              <a:rPr lang="en-US" sz="2400" dirty="0">
                <a:latin typeface="Times New Roman" pitchFamily="18" charset="0"/>
                <a:cs typeface="Times New Roman" pitchFamily="18" charset="0"/>
              </a:rPr>
              <a:t>on milk processing, handling, utilization, and marketing in the area is of paramount importance. </a:t>
            </a:r>
            <a:endParaRPr lang="en-US" sz="2400" dirty="0" smtClean="0">
              <a:latin typeface="Times New Roman" pitchFamily="18" charset="0"/>
              <a:cs typeface="Times New Roman" pitchFamily="18" charset="0"/>
            </a:endParaRPr>
          </a:p>
          <a:p>
            <a:pPr algn="just">
              <a:lnSpc>
                <a:spcPct val="200000"/>
              </a:lnSpc>
              <a:buFont typeface="Wingdings" pitchFamily="2" charset="2"/>
              <a:buChar char="ü"/>
            </a:pP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data will help to improve the quality of traditional milk products and make them more marketable. </a:t>
            </a:r>
            <a:endParaRPr lang="en-US" sz="2400" dirty="0" smtClean="0">
              <a:latin typeface="Times New Roman" pitchFamily="18" charset="0"/>
              <a:cs typeface="Times New Roman" pitchFamily="18" charset="0"/>
            </a:endParaRPr>
          </a:p>
          <a:p>
            <a:pPr algn="just">
              <a:lnSpc>
                <a:spcPct val="200000"/>
              </a:lnSpc>
              <a:buFont typeface="Wingdings" pitchFamily="2" charset="2"/>
              <a:buChar char="ü"/>
            </a:pPr>
            <a:r>
              <a:rPr lang="en-US" sz="2400" dirty="0" smtClean="0">
                <a:latin typeface="Times New Roman" pitchFamily="18" charset="0"/>
                <a:cs typeface="Times New Roman" pitchFamily="18" charset="0"/>
              </a:rPr>
              <a:t>It </a:t>
            </a:r>
            <a:r>
              <a:rPr lang="en-US" sz="2400" dirty="0">
                <a:latin typeface="Times New Roman" pitchFamily="18" charset="0"/>
                <a:cs typeface="Times New Roman" pitchFamily="18" charset="0"/>
              </a:rPr>
              <a:t>will also help to identify and address constraints that are limiting productivity. </a:t>
            </a: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8461037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marL="0" indent="0" algn="ctr">
              <a:buNone/>
            </a:pPr>
            <a:r>
              <a:rPr lang="en-US" sz="2800" b="1" dirty="0">
                <a:latin typeface="Times New Roman" pitchFamily="18" charset="0"/>
                <a:cs typeface="Times New Roman" pitchFamily="18" charset="0"/>
              </a:rPr>
              <a:t>1.3. Objective </a:t>
            </a:r>
          </a:p>
          <a:p>
            <a:pPr marL="0" indent="0">
              <a:buNone/>
            </a:pPr>
            <a:r>
              <a:rPr lang="en-US" sz="2600" b="1" dirty="0">
                <a:latin typeface="Times New Roman" pitchFamily="18" charset="0"/>
                <a:cs typeface="Times New Roman" pitchFamily="18" charset="0"/>
              </a:rPr>
              <a:t>1.3.1. General objective </a:t>
            </a:r>
          </a:p>
          <a:p>
            <a:pPr algn="just">
              <a:lnSpc>
                <a:spcPct val="150000"/>
              </a:lnSpc>
              <a:buFont typeface="Wingdings" pitchFamily="2" charset="2"/>
              <a:buChar char="v"/>
            </a:pPr>
            <a:r>
              <a:rPr lang="en-US" sz="2400" dirty="0">
                <a:latin typeface="Times New Roman" pitchFamily="18" charset="0"/>
                <a:cs typeface="Times New Roman" pitchFamily="18" charset="0"/>
              </a:rPr>
              <a:t>To assess the dairy cattle management system, dairy byproduct processing, utilization, and marketing in the two agro-ecological zones of </a:t>
            </a:r>
            <a:r>
              <a:rPr lang="en-US" sz="2400" dirty="0" err="1">
                <a:latin typeface="Times New Roman" pitchFamily="18" charset="0"/>
                <a:cs typeface="Times New Roman" pitchFamily="18" charset="0"/>
              </a:rPr>
              <a:t>Gerese</a:t>
            </a:r>
            <a:r>
              <a:rPr lang="en-US" sz="2400" dirty="0">
                <a:latin typeface="Times New Roman" pitchFamily="18" charset="0"/>
                <a:cs typeface="Times New Roman" pitchFamily="18" charset="0"/>
              </a:rPr>
              <a:t> </a:t>
            </a:r>
            <a:r>
              <a:rPr lang="en-US" sz="2400" i="1" dirty="0" err="1">
                <a:latin typeface="Times New Roman" pitchFamily="18" charset="0"/>
                <a:cs typeface="Times New Roman" pitchFamily="18" charset="0"/>
              </a:rPr>
              <a:t>woreda</a:t>
            </a:r>
            <a:r>
              <a:rPr lang="en-US" sz="2400" i="1" dirty="0">
                <a:latin typeface="Times New Roman" pitchFamily="18" charset="0"/>
                <a:cs typeface="Times New Roman" pitchFamily="18" charset="0"/>
              </a:rPr>
              <a:t> </a:t>
            </a:r>
            <a:r>
              <a:rPr lang="en-US" sz="2400" dirty="0" err="1">
                <a:latin typeface="Times New Roman" pitchFamily="18" charset="0"/>
                <a:cs typeface="Times New Roman" pitchFamily="18" charset="0"/>
              </a:rPr>
              <a:t>Gamo</a:t>
            </a:r>
            <a:r>
              <a:rPr lang="en-US" sz="2400" dirty="0">
                <a:latin typeface="Times New Roman" pitchFamily="18" charset="0"/>
                <a:cs typeface="Times New Roman" pitchFamily="18" charset="0"/>
              </a:rPr>
              <a:t> zone, south Ethiopia.</a:t>
            </a:r>
          </a:p>
          <a:p>
            <a:pPr marL="0" indent="0">
              <a:buNone/>
            </a:pPr>
            <a:r>
              <a:rPr lang="en-US" sz="2600" b="1" dirty="0">
                <a:latin typeface="Times New Roman" pitchFamily="18" charset="0"/>
                <a:cs typeface="Times New Roman" pitchFamily="18" charset="0"/>
              </a:rPr>
              <a:t>1.3.2. Specific objectives </a:t>
            </a:r>
          </a:p>
          <a:p>
            <a:pPr lvl="0" algn="just">
              <a:lnSpc>
                <a:spcPct val="150000"/>
              </a:lnSpc>
              <a:buFont typeface="Wingdings" pitchFamily="2" charset="2"/>
              <a:buChar char="Ø"/>
            </a:pPr>
            <a:r>
              <a:rPr lang="en-US" sz="2400" dirty="0" smtClean="0">
                <a:latin typeface="Times New Roman" pitchFamily="18" charset="0"/>
                <a:cs typeface="Times New Roman" pitchFamily="18" charset="0"/>
              </a:rPr>
              <a:t>To </a:t>
            </a:r>
            <a:r>
              <a:rPr lang="en-US" sz="2400" dirty="0">
                <a:latin typeface="Times New Roman" pitchFamily="18" charset="0"/>
                <a:cs typeface="Times New Roman" pitchFamily="18" charset="0"/>
              </a:rPr>
              <a:t>identify the dairy cattle production system in the study area </a:t>
            </a:r>
          </a:p>
          <a:p>
            <a:pPr lvl="0" algn="just">
              <a:lnSpc>
                <a:spcPct val="150000"/>
              </a:lnSpc>
              <a:buFont typeface="Wingdings" pitchFamily="2" charset="2"/>
              <a:buChar char="Ø"/>
            </a:pPr>
            <a:r>
              <a:rPr lang="en-US" sz="2400" dirty="0">
                <a:latin typeface="Times New Roman" pitchFamily="18" charset="0"/>
                <a:cs typeface="Times New Roman" pitchFamily="18" charset="0"/>
              </a:rPr>
              <a:t>To explore the handling and processing ways of milk in study area </a:t>
            </a:r>
          </a:p>
          <a:p>
            <a:pPr lvl="0" algn="just">
              <a:lnSpc>
                <a:spcPct val="150000"/>
              </a:lnSpc>
              <a:buFont typeface="Wingdings" pitchFamily="2" charset="2"/>
              <a:buChar char="Ø"/>
            </a:pPr>
            <a:r>
              <a:rPr lang="en-US" sz="2400" dirty="0">
                <a:latin typeface="Times New Roman" pitchFamily="18" charset="0"/>
                <a:cs typeface="Times New Roman" pitchFamily="18" charset="0"/>
              </a:rPr>
              <a:t>To assess the dairy product utilization and marketing  in a study area</a:t>
            </a:r>
          </a:p>
          <a:p>
            <a:pPr lvl="0" algn="just">
              <a:lnSpc>
                <a:spcPct val="150000"/>
              </a:lnSpc>
              <a:buFont typeface="Wingdings" pitchFamily="2" charset="2"/>
              <a:buChar char="Ø"/>
            </a:pPr>
            <a:r>
              <a:rPr lang="en-US" sz="2400" dirty="0">
                <a:latin typeface="Times New Roman" pitchFamily="18" charset="0"/>
                <a:cs typeface="Times New Roman" pitchFamily="18" charset="0"/>
              </a:rPr>
              <a:t>To assess the opportunities and constraints of dairy production, and product utilization in the study area.</a:t>
            </a:r>
          </a:p>
          <a:p>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464272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marL="0" indent="0" algn="ctr">
              <a:buNone/>
            </a:pPr>
            <a:r>
              <a:rPr lang="en-US" sz="3000" b="1" dirty="0">
                <a:latin typeface="Times New Roman" pitchFamily="18" charset="0"/>
                <a:cs typeface="Times New Roman" pitchFamily="18" charset="0"/>
              </a:rPr>
              <a:t>3. MATERIALS AND METHODS</a:t>
            </a:r>
            <a:endParaRPr lang="en-US" sz="3000" b="1" dirty="0" smtClean="0">
              <a:latin typeface="Times New Roman" pitchFamily="18" charset="0"/>
              <a:cs typeface="Times New Roman" pitchFamily="18" charset="0"/>
            </a:endParaRPr>
          </a:p>
          <a:p>
            <a:pPr marL="0" indent="0" algn="ctr">
              <a:buNone/>
            </a:pPr>
            <a:r>
              <a:rPr lang="en-US" sz="2800" b="1" dirty="0" smtClean="0">
                <a:latin typeface="Times New Roman" pitchFamily="18" charset="0"/>
                <a:cs typeface="Times New Roman" pitchFamily="18" charset="0"/>
              </a:rPr>
              <a:t>3.1</a:t>
            </a:r>
            <a:r>
              <a:rPr lang="en-US" sz="2800" b="1" dirty="0">
                <a:latin typeface="Times New Roman" pitchFamily="18" charset="0"/>
                <a:cs typeface="Times New Roman" pitchFamily="18" charset="0"/>
              </a:rPr>
              <a:t>. Description of the Study </a:t>
            </a:r>
            <a:r>
              <a:rPr lang="en-US" sz="2800" b="1" dirty="0" smtClean="0">
                <a:latin typeface="Times New Roman" pitchFamily="18" charset="0"/>
                <a:cs typeface="Times New Roman" pitchFamily="18" charset="0"/>
              </a:rPr>
              <a:t>Area</a:t>
            </a:r>
            <a:endParaRPr lang="en-US" sz="2800" b="1" dirty="0">
              <a:latin typeface="Times New Roman" pitchFamily="18" charset="0"/>
              <a:cs typeface="Times New Roman" pitchFamily="18" charset="0"/>
            </a:endParaRPr>
          </a:p>
          <a:p>
            <a:pPr algn="just">
              <a:lnSpc>
                <a:spcPct val="150000"/>
              </a:lnSpc>
              <a:buFont typeface="Wingdings" pitchFamily="2" charset="2"/>
              <a:buChar char="Ø"/>
            </a:pPr>
            <a:r>
              <a:rPr lang="en-US" sz="2400" dirty="0">
                <a:latin typeface="Times New Roman" pitchFamily="18" charset="0"/>
                <a:cs typeface="Times New Roman" pitchFamily="18" charset="0"/>
              </a:rPr>
              <a:t>The study was conducted in </a:t>
            </a:r>
            <a:r>
              <a:rPr lang="en-US" sz="2400" dirty="0" err="1" smtClean="0">
                <a:latin typeface="Times New Roman" pitchFamily="18" charset="0"/>
                <a:cs typeface="Times New Roman" pitchFamily="18" charset="0"/>
              </a:rPr>
              <a:t>Gamo</a:t>
            </a:r>
            <a:r>
              <a:rPr lang="en-US" sz="2400" dirty="0" smtClean="0">
                <a:latin typeface="Times New Roman" pitchFamily="18" charset="0"/>
                <a:cs typeface="Times New Roman" pitchFamily="18" charset="0"/>
              </a:rPr>
              <a:t> Zone </a:t>
            </a:r>
            <a:r>
              <a:rPr lang="en-US" sz="2400" dirty="0" err="1">
                <a:latin typeface="Times New Roman" pitchFamily="18" charset="0"/>
                <a:cs typeface="Times New Roman" pitchFamily="18" charset="0"/>
              </a:rPr>
              <a:t>Gerese</a:t>
            </a:r>
            <a:r>
              <a:rPr lang="en-US" sz="2400" dirty="0">
                <a:latin typeface="Times New Roman" pitchFamily="18" charset="0"/>
                <a:cs typeface="Times New Roman" pitchFamily="18" charset="0"/>
              </a:rPr>
              <a:t> </a:t>
            </a:r>
            <a:r>
              <a:rPr lang="en-US" sz="2400" dirty="0" err="1" smtClean="0">
                <a:latin typeface="Times New Roman" pitchFamily="18" charset="0"/>
                <a:cs typeface="Times New Roman" pitchFamily="18" charset="0"/>
              </a:rPr>
              <a:t>Woreda</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of the Southern Nation’s Nationalities and Peoples Regional State of Ethiopia.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r>
              <a:rPr lang="en-US" sz="2400" dirty="0">
                <a:latin typeface="Times New Roman" pitchFamily="18" charset="0"/>
                <a:cs typeface="Times New Roman" pitchFamily="18" charset="0"/>
              </a:rPr>
              <a:t>It is located 505 km from Addis Ababa and 275 km south-west of </a:t>
            </a:r>
            <a:r>
              <a:rPr lang="en-US" sz="2400" dirty="0" err="1">
                <a:latin typeface="Times New Roman" pitchFamily="18" charset="0"/>
                <a:cs typeface="Times New Roman" pitchFamily="18" charset="0"/>
              </a:rPr>
              <a:t>Hawassa</a:t>
            </a:r>
            <a:r>
              <a:rPr lang="en-US" sz="2400" dirty="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r>
              <a:rPr lang="en-US" sz="2400" dirty="0" smtClean="0">
                <a:latin typeface="Times New Roman" pitchFamily="18" charset="0"/>
                <a:cs typeface="Times New Roman" pitchFamily="18" charset="0"/>
              </a:rPr>
              <a:t>The </a:t>
            </a:r>
            <a:r>
              <a:rPr lang="en-US" sz="2400" dirty="0" err="1">
                <a:latin typeface="Times New Roman" pitchFamily="18" charset="0"/>
                <a:cs typeface="Times New Roman" pitchFamily="18" charset="0"/>
              </a:rPr>
              <a:t>Gamo</a:t>
            </a:r>
            <a:r>
              <a:rPr lang="en-US" sz="2400" dirty="0">
                <a:latin typeface="Times New Roman" pitchFamily="18" charset="0"/>
                <a:cs typeface="Times New Roman" pitchFamily="18" charset="0"/>
              </a:rPr>
              <a:t> Zone consists of 14 rural districts and four reform towns</a:t>
            </a:r>
            <a:r>
              <a:rPr lang="en-US" sz="2400" dirty="0" smtClean="0">
                <a:latin typeface="Times New Roman" pitchFamily="18" charset="0"/>
                <a:cs typeface="Times New Roman" pitchFamily="18" charset="0"/>
              </a:rPr>
              <a:t>.</a:t>
            </a:r>
          </a:p>
          <a:p>
            <a:pPr algn="just">
              <a:lnSpc>
                <a:spcPct val="150000"/>
              </a:lnSpc>
              <a:buFont typeface="Wingdings" pitchFamily="2" charset="2"/>
              <a:buChar char="Ø"/>
            </a:pPr>
            <a:r>
              <a:rPr lang="en-US" sz="2400" dirty="0">
                <a:latin typeface="Times New Roman" pitchFamily="18" charset="0"/>
                <a:cs typeface="Times New Roman" pitchFamily="18" charset="0"/>
              </a:rPr>
              <a:t>The study was conducted in </a:t>
            </a:r>
            <a:r>
              <a:rPr lang="en-US" sz="2400" dirty="0" err="1">
                <a:latin typeface="Times New Roman" pitchFamily="18" charset="0"/>
                <a:cs typeface="Times New Roman" pitchFamily="18" charset="0"/>
              </a:rPr>
              <a:t>Gerese</a:t>
            </a:r>
            <a:r>
              <a:rPr lang="en-US" sz="2400" dirty="0">
                <a:latin typeface="Times New Roman" pitchFamily="18" charset="0"/>
                <a:cs typeface="Times New Roman" pitchFamily="18" charset="0"/>
              </a:rPr>
              <a:t> </a:t>
            </a:r>
            <a:r>
              <a:rPr lang="en-US" sz="2400" dirty="0" err="1" smtClean="0">
                <a:latin typeface="Times New Roman" pitchFamily="18" charset="0"/>
                <a:cs typeface="Times New Roman" pitchFamily="18" charset="0"/>
              </a:rPr>
              <a:t>woreda</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in  two agro-ecological zones: such as from lowland (</a:t>
            </a:r>
            <a:r>
              <a:rPr lang="en-US" sz="2400" dirty="0" err="1">
                <a:latin typeface="Times New Roman" pitchFamily="18" charset="0"/>
                <a:cs typeface="Times New Roman" pitchFamily="18" charset="0"/>
              </a:rPr>
              <a:t>Dembille</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Otha</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Dembille</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kebeles</a:t>
            </a:r>
            <a:r>
              <a:rPr lang="en-US" sz="2400" dirty="0">
                <a:latin typeface="Times New Roman" pitchFamily="18" charset="0"/>
                <a:cs typeface="Times New Roman" pitchFamily="18" charset="0"/>
              </a:rPr>
              <a:t>) and from midland (</a:t>
            </a:r>
            <a:r>
              <a:rPr lang="en-US" sz="2400" dirty="0" err="1">
                <a:latin typeface="Times New Roman" pitchFamily="18" charset="0"/>
                <a:cs typeface="Times New Roman" pitchFamily="18" charset="0"/>
              </a:rPr>
              <a:t>Zaze</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Pishito</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Dhenkele</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kebeles</a:t>
            </a:r>
            <a:r>
              <a:rPr lang="en-US" sz="2400" dirty="0" smtClean="0">
                <a:latin typeface="Times New Roman" pitchFamily="18" charset="0"/>
                <a:cs typeface="Times New Roman" pitchFamily="18" charset="0"/>
              </a:rPr>
              <a:t>) in Figure 1 below.  </a:t>
            </a:r>
            <a:endParaRPr lang="en-US" sz="2400" dirty="0">
              <a:latin typeface="Times New Roman" pitchFamily="18" charset="0"/>
              <a:cs typeface="Times New Roman" pitchFamily="18" charset="0"/>
            </a:endParaRPr>
          </a:p>
          <a:p>
            <a:pPr algn="just">
              <a:lnSpc>
                <a:spcPct val="150000"/>
              </a:lnSpc>
              <a:buFont typeface="Wingdings" pitchFamily="2" charset="2"/>
              <a:buChar char="Ø"/>
            </a:pP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290647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 y="-152400"/>
            <a:ext cx="9144000" cy="6236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914400" y="6084332"/>
            <a:ext cx="3125599" cy="369332"/>
          </a:xfrm>
          <a:prstGeom prst="rect">
            <a:avLst/>
          </a:prstGeom>
        </p:spPr>
        <p:txBody>
          <a:bodyPr wrap="none">
            <a:spAutoFit/>
          </a:bodyPr>
          <a:lstStyle/>
          <a:p>
            <a:r>
              <a:rPr lang="en-US" b="1" dirty="0"/>
              <a:t>Figure 1: </a:t>
            </a:r>
            <a:r>
              <a:rPr lang="en-US" dirty="0"/>
              <a:t>Map of the study area</a:t>
            </a:r>
            <a:endParaRPr lang="en-US" i="1" dirty="0"/>
          </a:p>
        </p:txBody>
      </p:sp>
    </p:spTree>
    <p:extLst>
      <p:ext uri="{BB962C8B-B14F-4D97-AF65-F5344CB8AC3E}">
        <p14:creationId xmlns:p14="http://schemas.microsoft.com/office/powerpoint/2010/main" val="28483630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557</TotalTime>
  <Words>3837</Words>
  <Application>Microsoft Office PowerPoint</Application>
  <PresentationFormat>On-screen Show (4:3)</PresentationFormat>
  <Paragraphs>935</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PowerPoint Presentation</vt:lpstr>
      <vt:lpstr>OUTLINES </vt:lpstr>
      <vt:lpstr> 1. INTRODUCTION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4. RESULTS AND DISCUSSIONS </vt:lpstr>
      <vt:lpstr>PowerPoint Presentation</vt:lpstr>
      <vt:lpstr>PowerPoint Presentation</vt:lpstr>
      <vt:lpstr>  </vt:lpstr>
      <vt:lpstr>The average number of local and cross breed cattle per family in the study area.</vt:lpstr>
      <vt:lpstr>PowerPoint Presentation</vt:lpstr>
      <vt:lpstr> 4.5. Milking practices   </vt:lpstr>
      <vt:lpstr>PowerPoint Presentation</vt:lpstr>
      <vt:lpstr>PowerPoint Presentation</vt:lpstr>
      <vt:lpstr>PowerPoint Presentation</vt:lpstr>
      <vt:lpstr>PowerPoint Presentation</vt:lpstr>
      <vt:lpstr>Milk Handling Equipment  </vt:lpstr>
      <vt:lpstr>PowerPoint Presentation</vt:lpstr>
      <vt:lpstr>PowerPoint Presentation</vt:lpstr>
      <vt:lpstr>PowerPoint Presentation</vt:lpstr>
      <vt:lpstr>PowerPoint Presentation</vt:lpstr>
      <vt:lpstr>PowerPoint Presentation</vt:lpstr>
      <vt:lpstr>4.6. Milk and Milk Products Marketing </vt:lpstr>
      <vt:lpstr>PowerPoint Presentation</vt:lpstr>
      <vt:lpstr>PowerPoint Presentation</vt:lpstr>
      <vt:lpstr>PowerPoint Presentation</vt:lpstr>
      <vt:lpstr>The feed sources for dairy cattle in the study area. </vt:lpstr>
      <vt:lpstr>PowerPoint Presentation</vt:lpstr>
      <vt:lpstr>4.7.2. Supplementary Feeding </vt:lpstr>
      <vt:lpstr> 4.7.3. Housing and Cleaning Practice  Table 17: Housing and cleaning practice in the study area. </vt:lpstr>
      <vt:lpstr> 4.13. Dairy cattle Breed and Breeding Practices  Table 15: Mating system and season, types of breeding bull and sources of AI services   in the study area  </vt:lpstr>
      <vt:lpstr> 4.13. Dairy cattle Breed and Breeding Practices  Table 15: Mating system and season, types of breeding bull and sources of AI services   in the study area  </vt:lpstr>
      <vt:lpstr>PowerPoint Presentation</vt:lpstr>
      <vt:lpstr>PowerPoint Presentation</vt:lpstr>
      <vt:lpstr>PowerPoint Presentation</vt:lpstr>
      <vt:lpstr> 5. CONCLUSIONS AND RECOMMENDATIONS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tesfu</dc:creator>
  <cp:lastModifiedBy>Safe</cp:lastModifiedBy>
  <cp:revision>126</cp:revision>
  <dcterms:created xsi:type="dcterms:W3CDTF">2006-08-16T00:00:00Z</dcterms:created>
  <dcterms:modified xsi:type="dcterms:W3CDTF">2023-10-15T10:38:48Z</dcterms:modified>
</cp:coreProperties>
</file>